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256" r:id="rId2"/>
    <p:sldId id="316" r:id="rId3"/>
    <p:sldId id="395" r:id="rId4"/>
    <p:sldId id="425" r:id="rId5"/>
    <p:sldId id="394" r:id="rId6"/>
    <p:sldId id="396" r:id="rId7"/>
    <p:sldId id="397" r:id="rId8"/>
    <p:sldId id="354" r:id="rId9"/>
    <p:sldId id="398" r:id="rId10"/>
    <p:sldId id="302" r:id="rId11"/>
    <p:sldId id="340" r:id="rId12"/>
    <p:sldId id="424" r:id="rId13"/>
    <p:sldId id="345" r:id="rId14"/>
    <p:sldId id="310" r:id="rId15"/>
    <p:sldId id="318" r:id="rId16"/>
    <p:sldId id="263" r:id="rId17"/>
    <p:sldId id="264" r:id="rId18"/>
    <p:sldId id="324" r:id="rId19"/>
    <p:sldId id="367" r:id="rId20"/>
    <p:sldId id="334" r:id="rId21"/>
    <p:sldId id="335" r:id="rId22"/>
    <p:sldId id="269" r:id="rId23"/>
    <p:sldId id="337" r:id="rId24"/>
    <p:sldId id="275" r:id="rId25"/>
    <p:sldId id="276" r:id="rId26"/>
    <p:sldId id="313" r:id="rId27"/>
    <p:sldId id="400" r:id="rId28"/>
    <p:sldId id="401" r:id="rId29"/>
    <p:sldId id="402" r:id="rId30"/>
    <p:sldId id="403" r:id="rId31"/>
    <p:sldId id="405" r:id="rId32"/>
    <p:sldId id="406" r:id="rId33"/>
    <p:sldId id="370" r:id="rId34"/>
    <p:sldId id="374" r:id="rId35"/>
    <p:sldId id="390" r:id="rId36"/>
    <p:sldId id="407" r:id="rId37"/>
    <p:sldId id="279" r:id="rId38"/>
    <p:sldId id="392" r:id="rId39"/>
    <p:sldId id="388" r:id="rId40"/>
    <p:sldId id="389" r:id="rId41"/>
    <p:sldId id="391" r:id="rId42"/>
    <p:sldId id="282" r:id="rId43"/>
    <p:sldId id="409" r:id="rId44"/>
    <p:sldId id="410" r:id="rId45"/>
    <p:sldId id="411" r:id="rId46"/>
    <p:sldId id="352" r:id="rId47"/>
    <p:sldId id="408" r:id="rId48"/>
    <p:sldId id="384" r:id="rId49"/>
    <p:sldId id="412" r:id="rId50"/>
    <p:sldId id="413" r:id="rId51"/>
    <p:sldId id="417" r:id="rId52"/>
    <p:sldId id="348" r:id="rId53"/>
    <p:sldId id="386" r:id="rId54"/>
    <p:sldId id="385" r:id="rId55"/>
    <p:sldId id="349" r:id="rId56"/>
    <p:sldId id="350" r:id="rId57"/>
    <p:sldId id="361" r:id="rId58"/>
    <p:sldId id="267" r:id="rId59"/>
    <p:sldId id="268" r:id="rId60"/>
    <p:sldId id="355" r:id="rId61"/>
    <p:sldId id="379" r:id="rId62"/>
    <p:sldId id="380" r:id="rId63"/>
    <p:sldId id="381" r:id="rId64"/>
    <p:sldId id="382" r:id="rId65"/>
    <p:sldId id="383" r:id="rId66"/>
    <p:sldId id="375" r:id="rId67"/>
    <p:sldId id="420" r:id="rId68"/>
    <p:sldId id="376" r:id="rId69"/>
    <p:sldId id="423" r:id="rId70"/>
    <p:sldId id="422" r:id="rId71"/>
    <p:sldId id="378" r:id="rId72"/>
    <p:sldId id="362" r:id="rId73"/>
    <p:sldId id="363" r:id="rId74"/>
    <p:sldId id="364" r:id="rId75"/>
    <p:sldId id="365" r:id="rId76"/>
    <p:sldId id="366" r:id="rId77"/>
    <p:sldId id="339" r:id="rId78"/>
    <p:sldId id="303" r:id="rId79"/>
    <p:sldId id="419" r:id="rId80"/>
  </p:sldIdLst>
  <p:sldSz cx="12192000" cy="6858000"/>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94660"/>
  </p:normalViewPr>
  <p:slideViewPr>
    <p:cSldViewPr snapToGrid="0">
      <p:cViewPr varScale="1">
        <p:scale>
          <a:sx n="64" d="100"/>
          <a:sy n="64" d="100"/>
        </p:scale>
        <p:origin x="8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F57216-55E9-4EEF-96FD-8BBD7EC677D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F08707B0-AB39-41DC-AC12-011C412466BE}">
      <dgm:prSet phldrT="[Text]" custT="1"/>
      <dgm:spPr>
        <a:solidFill>
          <a:srgbClr val="ACD5FA"/>
        </a:solidFill>
      </dgm:spPr>
      <dgm:t>
        <a:bodyPr/>
        <a:lstStyle/>
        <a:p>
          <a:r>
            <a:rPr lang="en-US" sz="1200" dirty="0">
              <a:solidFill>
                <a:srgbClr val="123D6B"/>
              </a:solidFill>
            </a:rPr>
            <a:t>Aggregate and shares of household consumption</a:t>
          </a:r>
          <a:endParaRPr lang="en-GB" sz="1200" dirty="0">
            <a:solidFill>
              <a:srgbClr val="123D6B"/>
            </a:solidFill>
          </a:endParaRPr>
        </a:p>
      </dgm:t>
    </dgm:pt>
    <dgm:pt modelId="{E59F5009-C586-4AC5-AFC6-DD3CBD13972A}" type="parTrans" cxnId="{D86F2CC0-3754-4184-ABDB-236A608C6FE7}">
      <dgm:prSet/>
      <dgm:spPr/>
      <dgm:t>
        <a:bodyPr/>
        <a:lstStyle/>
        <a:p>
          <a:endParaRPr lang="en-GB" sz="1200"/>
        </a:p>
      </dgm:t>
    </dgm:pt>
    <dgm:pt modelId="{FD3A4B3D-B6A1-4EE5-89ED-DC3DD1F112BC}" type="sibTrans" cxnId="{D86F2CC0-3754-4184-ABDB-236A608C6FE7}">
      <dgm:prSet custT="1"/>
      <dgm:spPr>
        <a:solidFill>
          <a:schemeClr val="bg1">
            <a:lumMod val="85000"/>
          </a:schemeClr>
        </a:solidFill>
      </dgm:spPr>
      <dgm:t>
        <a:bodyPr/>
        <a:lstStyle/>
        <a:p>
          <a:r>
            <a:rPr lang="en-US" sz="1200" dirty="0">
              <a:solidFill>
                <a:srgbClr val="123D6B"/>
              </a:solidFill>
            </a:rPr>
            <a:t>Material use</a:t>
          </a:r>
        </a:p>
      </dgm:t>
    </dgm:pt>
    <dgm:pt modelId="{3B623471-421B-40AE-8626-75D5E4C45B6B}">
      <dgm:prSet phldrT="[Text]" custT="1"/>
      <dgm:spPr>
        <a:solidFill>
          <a:srgbClr val="ACD5FA"/>
        </a:solidFill>
      </dgm:spPr>
      <dgm:t>
        <a:bodyPr/>
        <a:lstStyle/>
        <a:p>
          <a:r>
            <a:rPr lang="en-US" sz="1200" dirty="0">
              <a:solidFill>
                <a:srgbClr val="123D6B"/>
              </a:solidFill>
            </a:rPr>
            <a:t>Normal output</a:t>
          </a:r>
          <a:endParaRPr lang="en-GB" sz="1200" dirty="0">
            <a:solidFill>
              <a:srgbClr val="123D6B"/>
            </a:solidFill>
          </a:endParaRPr>
        </a:p>
      </dgm:t>
    </dgm:pt>
    <dgm:pt modelId="{7B7942A0-A8E6-440C-AD7D-9D602F952688}" type="parTrans" cxnId="{28E4A8EB-97C3-459F-B1E6-44B365501B01}">
      <dgm:prSet/>
      <dgm:spPr/>
      <dgm:t>
        <a:bodyPr/>
        <a:lstStyle/>
        <a:p>
          <a:endParaRPr lang="en-GB" sz="1200"/>
        </a:p>
      </dgm:t>
    </dgm:pt>
    <dgm:pt modelId="{E0AE54D9-ECC4-402D-8F5C-1F6317BBDED0}" type="sibTrans" cxnId="{28E4A8EB-97C3-459F-B1E6-44B365501B01}">
      <dgm:prSet custT="1"/>
      <dgm:spPr>
        <a:solidFill>
          <a:srgbClr val="FFFF99"/>
        </a:solidFill>
      </dgm:spPr>
      <dgm:t>
        <a:bodyPr/>
        <a:lstStyle/>
        <a:p>
          <a:r>
            <a:rPr lang="en-US" sz="1200" dirty="0" err="1">
              <a:solidFill>
                <a:srgbClr val="123D6B"/>
              </a:solidFill>
            </a:rPr>
            <a:t>Labour</a:t>
          </a:r>
          <a:r>
            <a:rPr lang="en-US" sz="1200" dirty="0">
              <a:solidFill>
                <a:srgbClr val="123D6B"/>
              </a:solidFill>
            </a:rPr>
            <a:t> market participation rate</a:t>
          </a:r>
          <a:endParaRPr lang="en-GB" sz="1200" dirty="0">
            <a:solidFill>
              <a:srgbClr val="123D6B"/>
            </a:solidFill>
          </a:endParaRPr>
        </a:p>
      </dgm:t>
    </dgm:pt>
    <dgm:pt modelId="{E6C74B80-E149-42A2-B07C-F0BB8E9534FD}">
      <dgm:prSet phldrT="[Text]" custT="1"/>
      <dgm:spPr>
        <a:solidFill>
          <a:srgbClr val="ACD5FA"/>
        </a:solidFill>
      </dgm:spPr>
      <dgm:t>
        <a:bodyPr/>
        <a:lstStyle/>
        <a:p>
          <a:r>
            <a:rPr lang="en-US" sz="1200" dirty="0">
              <a:solidFill>
                <a:srgbClr val="123D6B"/>
              </a:solidFill>
            </a:rPr>
            <a:t>Investment in dwellings</a:t>
          </a:r>
          <a:endParaRPr lang="en-GB" sz="1200" dirty="0">
            <a:solidFill>
              <a:srgbClr val="123D6B"/>
            </a:solidFill>
          </a:endParaRPr>
        </a:p>
      </dgm:t>
    </dgm:pt>
    <dgm:pt modelId="{CDAEE76F-9C20-4844-980F-929E6EDC0831}" type="parTrans" cxnId="{3F800A9D-421A-4F7D-A48A-87BA32DE87EF}">
      <dgm:prSet/>
      <dgm:spPr/>
      <dgm:t>
        <a:bodyPr/>
        <a:lstStyle/>
        <a:p>
          <a:endParaRPr lang="en-GB" sz="1200"/>
        </a:p>
      </dgm:t>
    </dgm:pt>
    <dgm:pt modelId="{E8B350ED-E411-4358-932A-6EFD0A27D464}" type="sibTrans" cxnId="{3F800A9D-421A-4F7D-A48A-87BA32DE87EF}">
      <dgm:prSet custT="1"/>
      <dgm:spPr>
        <a:solidFill>
          <a:srgbClr val="00B0F0"/>
        </a:solidFill>
      </dgm:spPr>
      <dgm:t>
        <a:bodyPr/>
        <a:lstStyle/>
        <a:p>
          <a:r>
            <a:rPr lang="en-US" sz="1200" dirty="0">
              <a:solidFill>
                <a:srgbClr val="123D6B"/>
              </a:solidFill>
            </a:rPr>
            <a:t>Residual income (non-employment)</a:t>
          </a:r>
          <a:endParaRPr lang="en-GB" sz="1200" dirty="0">
            <a:solidFill>
              <a:srgbClr val="123D6B"/>
            </a:solidFill>
          </a:endParaRPr>
        </a:p>
      </dgm:t>
    </dgm:pt>
    <dgm:pt modelId="{628FDCE4-90D5-46E4-BEEC-636E34C9C2A2}" type="pres">
      <dgm:prSet presAssocID="{C5F57216-55E9-4EEF-96FD-8BBD7EC677D4}" presName="Name0" presStyleCnt="0">
        <dgm:presLayoutVars>
          <dgm:chMax/>
          <dgm:chPref/>
          <dgm:dir/>
          <dgm:animLvl val="lvl"/>
        </dgm:presLayoutVars>
      </dgm:prSet>
      <dgm:spPr/>
      <dgm:t>
        <a:bodyPr/>
        <a:lstStyle/>
        <a:p>
          <a:endParaRPr kumimoji="1" lang="ja-JP" altLang="en-US"/>
        </a:p>
      </dgm:t>
    </dgm:pt>
    <dgm:pt modelId="{43E158B7-9BF4-4E63-8E6B-0A2B749AA261}" type="pres">
      <dgm:prSet presAssocID="{F08707B0-AB39-41DC-AC12-011C412466BE}" presName="composite" presStyleCnt="0"/>
      <dgm:spPr/>
    </dgm:pt>
    <dgm:pt modelId="{5CB18C37-C998-4B18-9619-2614F4F90A9D}" type="pres">
      <dgm:prSet presAssocID="{F08707B0-AB39-41DC-AC12-011C412466BE}" presName="Parent1" presStyleLbl="node1" presStyleIdx="0" presStyleCnt="6">
        <dgm:presLayoutVars>
          <dgm:chMax val="1"/>
          <dgm:chPref val="1"/>
          <dgm:bulletEnabled val="1"/>
        </dgm:presLayoutVars>
      </dgm:prSet>
      <dgm:spPr/>
      <dgm:t>
        <a:bodyPr/>
        <a:lstStyle/>
        <a:p>
          <a:endParaRPr kumimoji="1" lang="ja-JP" altLang="en-US"/>
        </a:p>
      </dgm:t>
    </dgm:pt>
    <dgm:pt modelId="{3B8F5DFA-ECC4-423E-952B-7949FE3C0C8E}" type="pres">
      <dgm:prSet presAssocID="{F08707B0-AB39-41DC-AC12-011C412466BE}" presName="Childtext1" presStyleLbl="revTx" presStyleIdx="0" presStyleCnt="3">
        <dgm:presLayoutVars>
          <dgm:chMax val="0"/>
          <dgm:chPref val="0"/>
          <dgm:bulletEnabled val="1"/>
        </dgm:presLayoutVars>
      </dgm:prSet>
      <dgm:spPr/>
    </dgm:pt>
    <dgm:pt modelId="{C71697F3-8002-481B-B563-3CECF6C537B6}" type="pres">
      <dgm:prSet presAssocID="{F08707B0-AB39-41DC-AC12-011C412466BE}" presName="BalanceSpacing" presStyleCnt="0"/>
      <dgm:spPr/>
    </dgm:pt>
    <dgm:pt modelId="{8E85398E-04CE-49E1-84ED-218803C311BC}" type="pres">
      <dgm:prSet presAssocID="{F08707B0-AB39-41DC-AC12-011C412466BE}" presName="BalanceSpacing1" presStyleCnt="0"/>
      <dgm:spPr/>
    </dgm:pt>
    <dgm:pt modelId="{59880E53-369E-4B11-8234-970C2D6BF3B8}" type="pres">
      <dgm:prSet presAssocID="{FD3A4B3D-B6A1-4EE5-89ED-DC3DD1F112BC}" presName="Accent1Text" presStyleLbl="node1" presStyleIdx="1" presStyleCnt="6"/>
      <dgm:spPr/>
      <dgm:t>
        <a:bodyPr/>
        <a:lstStyle/>
        <a:p>
          <a:endParaRPr kumimoji="1" lang="ja-JP" altLang="en-US"/>
        </a:p>
      </dgm:t>
    </dgm:pt>
    <dgm:pt modelId="{AF3ACF2C-2DF3-4103-82C3-D237CD79EA96}" type="pres">
      <dgm:prSet presAssocID="{FD3A4B3D-B6A1-4EE5-89ED-DC3DD1F112BC}" presName="spaceBetweenRectangles" presStyleCnt="0"/>
      <dgm:spPr/>
    </dgm:pt>
    <dgm:pt modelId="{DC470062-AE20-4168-8A3C-4B7B4F1F017E}" type="pres">
      <dgm:prSet presAssocID="{3B623471-421B-40AE-8626-75D5E4C45B6B}" presName="composite" presStyleCnt="0"/>
      <dgm:spPr/>
    </dgm:pt>
    <dgm:pt modelId="{E0500581-31BC-40FB-85D8-9EF03F277BEE}" type="pres">
      <dgm:prSet presAssocID="{3B623471-421B-40AE-8626-75D5E4C45B6B}" presName="Parent1" presStyleLbl="node1" presStyleIdx="2" presStyleCnt="6">
        <dgm:presLayoutVars>
          <dgm:chMax val="1"/>
          <dgm:chPref val="1"/>
          <dgm:bulletEnabled val="1"/>
        </dgm:presLayoutVars>
      </dgm:prSet>
      <dgm:spPr/>
      <dgm:t>
        <a:bodyPr/>
        <a:lstStyle/>
        <a:p>
          <a:endParaRPr kumimoji="1" lang="ja-JP" altLang="en-US"/>
        </a:p>
      </dgm:t>
    </dgm:pt>
    <dgm:pt modelId="{67ADEFBC-9A97-4718-892D-6CD06ADEBFE8}" type="pres">
      <dgm:prSet presAssocID="{3B623471-421B-40AE-8626-75D5E4C45B6B}" presName="Childtext1" presStyleLbl="revTx" presStyleIdx="1" presStyleCnt="3">
        <dgm:presLayoutVars>
          <dgm:chMax val="0"/>
          <dgm:chPref val="0"/>
          <dgm:bulletEnabled val="1"/>
        </dgm:presLayoutVars>
      </dgm:prSet>
      <dgm:spPr/>
    </dgm:pt>
    <dgm:pt modelId="{78F607C2-6DC6-46D9-86B7-22F865FF82DD}" type="pres">
      <dgm:prSet presAssocID="{3B623471-421B-40AE-8626-75D5E4C45B6B}" presName="BalanceSpacing" presStyleCnt="0"/>
      <dgm:spPr/>
    </dgm:pt>
    <dgm:pt modelId="{E23707B7-33F3-42A9-969A-4D7B1345F9FC}" type="pres">
      <dgm:prSet presAssocID="{3B623471-421B-40AE-8626-75D5E4C45B6B}" presName="BalanceSpacing1" presStyleCnt="0"/>
      <dgm:spPr/>
    </dgm:pt>
    <dgm:pt modelId="{6CA7F0AE-3CED-46DA-8997-9ACB1E9C2865}" type="pres">
      <dgm:prSet presAssocID="{E0AE54D9-ECC4-402D-8F5C-1F6317BBDED0}" presName="Accent1Text" presStyleLbl="node1" presStyleIdx="3" presStyleCnt="6"/>
      <dgm:spPr/>
      <dgm:t>
        <a:bodyPr/>
        <a:lstStyle/>
        <a:p>
          <a:endParaRPr kumimoji="1" lang="ja-JP" altLang="en-US"/>
        </a:p>
      </dgm:t>
    </dgm:pt>
    <dgm:pt modelId="{17D92D3A-8C37-4553-8A22-11595757AFB2}" type="pres">
      <dgm:prSet presAssocID="{E0AE54D9-ECC4-402D-8F5C-1F6317BBDED0}" presName="spaceBetweenRectangles" presStyleCnt="0"/>
      <dgm:spPr/>
    </dgm:pt>
    <dgm:pt modelId="{41D044F8-9922-4C80-8E81-5823D1772EA0}" type="pres">
      <dgm:prSet presAssocID="{E6C74B80-E149-42A2-B07C-F0BB8E9534FD}" presName="composite" presStyleCnt="0"/>
      <dgm:spPr/>
    </dgm:pt>
    <dgm:pt modelId="{A00C15BD-034F-41AF-A18C-2B900F824B0F}" type="pres">
      <dgm:prSet presAssocID="{E6C74B80-E149-42A2-B07C-F0BB8E9534FD}" presName="Parent1" presStyleLbl="node1" presStyleIdx="4" presStyleCnt="6">
        <dgm:presLayoutVars>
          <dgm:chMax val="1"/>
          <dgm:chPref val="1"/>
          <dgm:bulletEnabled val="1"/>
        </dgm:presLayoutVars>
      </dgm:prSet>
      <dgm:spPr/>
      <dgm:t>
        <a:bodyPr/>
        <a:lstStyle/>
        <a:p>
          <a:endParaRPr kumimoji="1" lang="ja-JP" altLang="en-US"/>
        </a:p>
      </dgm:t>
    </dgm:pt>
    <dgm:pt modelId="{E32AA036-4810-472D-A772-42561E431ED4}" type="pres">
      <dgm:prSet presAssocID="{E6C74B80-E149-42A2-B07C-F0BB8E9534FD}" presName="Childtext1" presStyleLbl="revTx" presStyleIdx="2" presStyleCnt="3">
        <dgm:presLayoutVars>
          <dgm:chMax val="0"/>
          <dgm:chPref val="0"/>
          <dgm:bulletEnabled val="1"/>
        </dgm:presLayoutVars>
      </dgm:prSet>
      <dgm:spPr/>
    </dgm:pt>
    <dgm:pt modelId="{E10173D5-FE81-4844-B069-B41364833A4D}" type="pres">
      <dgm:prSet presAssocID="{E6C74B80-E149-42A2-B07C-F0BB8E9534FD}" presName="BalanceSpacing" presStyleCnt="0"/>
      <dgm:spPr/>
    </dgm:pt>
    <dgm:pt modelId="{DB5D5887-0349-4BC5-A4E0-AD8293E78F7D}" type="pres">
      <dgm:prSet presAssocID="{E6C74B80-E149-42A2-B07C-F0BB8E9534FD}" presName="BalanceSpacing1" presStyleCnt="0"/>
      <dgm:spPr/>
    </dgm:pt>
    <dgm:pt modelId="{EE2B9876-033E-40BD-90AF-6EC7B8F1E0FF}" type="pres">
      <dgm:prSet presAssocID="{E8B350ED-E411-4358-932A-6EFD0A27D464}" presName="Accent1Text" presStyleLbl="node1" presStyleIdx="5" presStyleCnt="6"/>
      <dgm:spPr/>
      <dgm:t>
        <a:bodyPr/>
        <a:lstStyle/>
        <a:p>
          <a:endParaRPr kumimoji="1" lang="ja-JP" altLang="en-US"/>
        </a:p>
      </dgm:t>
    </dgm:pt>
  </dgm:ptLst>
  <dgm:cxnLst>
    <dgm:cxn modelId="{0AE2C55D-05CA-426F-892E-39FFAC2C393E}" type="presOf" srcId="{FD3A4B3D-B6A1-4EE5-89ED-DC3DD1F112BC}" destId="{59880E53-369E-4B11-8234-970C2D6BF3B8}" srcOrd="0" destOrd="0" presId="urn:microsoft.com/office/officeart/2008/layout/AlternatingHexagons"/>
    <dgm:cxn modelId="{FF9AC9F6-AB4E-4697-A47A-956F71C7C33C}" type="presOf" srcId="{E0AE54D9-ECC4-402D-8F5C-1F6317BBDED0}" destId="{6CA7F0AE-3CED-46DA-8997-9ACB1E9C2865}" srcOrd="0" destOrd="0" presId="urn:microsoft.com/office/officeart/2008/layout/AlternatingHexagons"/>
    <dgm:cxn modelId="{570112E1-A4DB-4DD2-9715-44BB37E2CA28}" type="presOf" srcId="{3B623471-421B-40AE-8626-75D5E4C45B6B}" destId="{E0500581-31BC-40FB-85D8-9EF03F277BEE}" srcOrd="0" destOrd="0" presId="urn:microsoft.com/office/officeart/2008/layout/AlternatingHexagons"/>
    <dgm:cxn modelId="{EA912EEC-7C20-4EFD-B618-538D05BE3D9F}" type="presOf" srcId="{F08707B0-AB39-41DC-AC12-011C412466BE}" destId="{5CB18C37-C998-4B18-9619-2614F4F90A9D}" srcOrd="0" destOrd="0" presId="urn:microsoft.com/office/officeart/2008/layout/AlternatingHexagons"/>
    <dgm:cxn modelId="{3F800A9D-421A-4F7D-A48A-87BA32DE87EF}" srcId="{C5F57216-55E9-4EEF-96FD-8BBD7EC677D4}" destId="{E6C74B80-E149-42A2-B07C-F0BB8E9534FD}" srcOrd="2" destOrd="0" parTransId="{CDAEE76F-9C20-4844-980F-929E6EDC0831}" sibTransId="{E8B350ED-E411-4358-932A-6EFD0A27D464}"/>
    <dgm:cxn modelId="{28E4A8EB-97C3-459F-B1E6-44B365501B01}" srcId="{C5F57216-55E9-4EEF-96FD-8BBD7EC677D4}" destId="{3B623471-421B-40AE-8626-75D5E4C45B6B}" srcOrd="1" destOrd="0" parTransId="{7B7942A0-A8E6-440C-AD7D-9D602F952688}" sibTransId="{E0AE54D9-ECC4-402D-8F5C-1F6317BBDED0}"/>
    <dgm:cxn modelId="{7D7059C1-AAF9-41AA-81A5-9E47A7860478}" type="presOf" srcId="{C5F57216-55E9-4EEF-96FD-8BBD7EC677D4}" destId="{628FDCE4-90D5-46E4-BEEC-636E34C9C2A2}" srcOrd="0" destOrd="0" presId="urn:microsoft.com/office/officeart/2008/layout/AlternatingHexagons"/>
    <dgm:cxn modelId="{064424AB-7CD7-4F55-ABCC-2A1973335CA2}" type="presOf" srcId="{E8B350ED-E411-4358-932A-6EFD0A27D464}" destId="{EE2B9876-033E-40BD-90AF-6EC7B8F1E0FF}" srcOrd="0" destOrd="0" presId="urn:microsoft.com/office/officeart/2008/layout/AlternatingHexagons"/>
    <dgm:cxn modelId="{D86F2CC0-3754-4184-ABDB-236A608C6FE7}" srcId="{C5F57216-55E9-4EEF-96FD-8BBD7EC677D4}" destId="{F08707B0-AB39-41DC-AC12-011C412466BE}" srcOrd="0" destOrd="0" parTransId="{E59F5009-C586-4AC5-AFC6-DD3CBD13972A}" sibTransId="{FD3A4B3D-B6A1-4EE5-89ED-DC3DD1F112BC}"/>
    <dgm:cxn modelId="{B79EBDAB-D788-4EFB-8D1A-1B32D66F167F}" type="presOf" srcId="{E6C74B80-E149-42A2-B07C-F0BB8E9534FD}" destId="{A00C15BD-034F-41AF-A18C-2B900F824B0F}" srcOrd="0" destOrd="0" presId="urn:microsoft.com/office/officeart/2008/layout/AlternatingHexagons"/>
    <dgm:cxn modelId="{8C574620-8A2F-4850-A82C-5565EC397787}" type="presParOf" srcId="{628FDCE4-90D5-46E4-BEEC-636E34C9C2A2}" destId="{43E158B7-9BF4-4E63-8E6B-0A2B749AA261}" srcOrd="0" destOrd="0" presId="urn:microsoft.com/office/officeart/2008/layout/AlternatingHexagons"/>
    <dgm:cxn modelId="{90BB212F-AB6F-4103-868A-942F35C5E51B}" type="presParOf" srcId="{43E158B7-9BF4-4E63-8E6B-0A2B749AA261}" destId="{5CB18C37-C998-4B18-9619-2614F4F90A9D}" srcOrd="0" destOrd="0" presId="urn:microsoft.com/office/officeart/2008/layout/AlternatingHexagons"/>
    <dgm:cxn modelId="{791DA224-1513-4664-A89B-355CFA5CC088}" type="presParOf" srcId="{43E158B7-9BF4-4E63-8E6B-0A2B749AA261}" destId="{3B8F5DFA-ECC4-423E-952B-7949FE3C0C8E}" srcOrd="1" destOrd="0" presId="urn:microsoft.com/office/officeart/2008/layout/AlternatingHexagons"/>
    <dgm:cxn modelId="{CA7441D5-0504-48E1-A806-172F676E2F80}" type="presParOf" srcId="{43E158B7-9BF4-4E63-8E6B-0A2B749AA261}" destId="{C71697F3-8002-481B-B563-3CECF6C537B6}" srcOrd="2" destOrd="0" presId="urn:microsoft.com/office/officeart/2008/layout/AlternatingHexagons"/>
    <dgm:cxn modelId="{E8DDF197-EA5D-4DE7-B67E-5A348440AE76}" type="presParOf" srcId="{43E158B7-9BF4-4E63-8E6B-0A2B749AA261}" destId="{8E85398E-04CE-49E1-84ED-218803C311BC}" srcOrd="3" destOrd="0" presId="urn:microsoft.com/office/officeart/2008/layout/AlternatingHexagons"/>
    <dgm:cxn modelId="{6213BAEA-1988-4C90-9269-B80B317F5726}" type="presParOf" srcId="{43E158B7-9BF4-4E63-8E6B-0A2B749AA261}" destId="{59880E53-369E-4B11-8234-970C2D6BF3B8}" srcOrd="4" destOrd="0" presId="urn:microsoft.com/office/officeart/2008/layout/AlternatingHexagons"/>
    <dgm:cxn modelId="{B81F5230-517E-40A7-9B6B-95A6FFC1B137}" type="presParOf" srcId="{628FDCE4-90D5-46E4-BEEC-636E34C9C2A2}" destId="{AF3ACF2C-2DF3-4103-82C3-D237CD79EA96}" srcOrd="1" destOrd="0" presId="urn:microsoft.com/office/officeart/2008/layout/AlternatingHexagons"/>
    <dgm:cxn modelId="{7CA36F11-EDE2-45CC-94CD-1F317A5EC990}" type="presParOf" srcId="{628FDCE4-90D5-46E4-BEEC-636E34C9C2A2}" destId="{DC470062-AE20-4168-8A3C-4B7B4F1F017E}" srcOrd="2" destOrd="0" presId="urn:microsoft.com/office/officeart/2008/layout/AlternatingHexagons"/>
    <dgm:cxn modelId="{45089C08-FAB1-4424-A785-D5F5DCC63E06}" type="presParOf" srcId="{DC470062-AE20-4168-8A3C-4B7B4F1F017E}" destId="{E0500581-31BC-40FB-85D8-9EF03F277BEE}" srcOrd="0" destOrd="0" presId="urn:microsoft.com/office/officeart/2008/layout/AlternatingHexagons"/>
    <dgm:cxn modelId="{EB6F4D84-AAFB-4B72-89B7-E5CAF98EEBB7}" type="presParOf" srcId="{DC470062-AE20-4168-8A3C-4B7B4F1F017E}" destId="{67ADEFBC-9A97-4718-892D-6CD06ADEBFE8}" srcOrd="1" destOrd="0" presId="urn:microsoft.com/office/officeart/2008/layout/AlternatingHexagons"/>
    <dgm:cxn modelId="{DEACB945-3A41-4B5E-A485-F8452DEBD4F9}" type="presParOf" srcId="{DC470062-AE20-4168-8A3C-4B7B4F1F017E}" destId="{78F607C2-6DC6-46D9-86B7-22F865FF82DD}" srcOrd="2" destOrd="0" presId="urn:microsoft.com/office/officeart/2008/layout/AlternatingHexagons"/>
    <dgm:cxn modelId="{34638F38-1122-4B6A-8AFE-CFB92BDE0AC7}" type="presParOf" srcId="{DC470062-AE20-4168-8A3C-4B7B4F1F017E}" destId="{E23707B7-33F3-42A9-969A-4D7B1345F9FC}" srcOrd="3" destOrd="0" presId="urn:microsoft.com/office/officeart/2008/layout/AlternatingHexagons"/>
    <dgm:cxn modelId="{1E4C1737-868C-4101-9DA2-9AEFB2EBBC7D}" type="presParOf" srcId="{DC470062-AE20-4168-8A3C-4B7B4F1F017E}" destId="{6CA7F0AE-3CED-46DA-8997-9ACB1E9C2865}" srcOrd="4" destOrd="0" presId="urn:microsoft.com/office/officeart/2008/layout/AlternatingHexagons"/>
    <dgm:cxn modelId="{90D3219E-343C-4892-8A45-6EB0EAF1BDFA}" type="presParOf" srcId="{628FDCE4-90D5-46E4-BEEC-636E34C9C2A2}" destId="{17D92D3A-8C37-4553-8A22-11595757AFB2}" srcOrd="3" destOrd="0" presId="urn:microsoft.com/office/officeart/2008/layout/AlternatingHexagons"/>
    <dgm:cxn modelId="{ABD8367F-5834-43F7-9D46-6A059872D6DD}" type="presParOf" srcId="{628FDCE4-90D5-46E4-BEEC-636E34C9C2A2}" destId="{41D044F8-9922-4C80-8E81-5823D1772EA0}" srcOrd="4" destOrd="0" presId="urn:microsoft.com/office/officeart/2008/layout/AlternatingHexagons"/>
    <dgm:cxn modelId="{A3246A39-AA3C-4C75-864F-C947F061B8C6}" type="presParOf" srcId="{41D044F8-9922-4C80-8E81-5823D1772EA0}" destId="{A00C15BD-034F-41AF-A18C-2B900F824B0F}" srcOrd="0" destOrd="0" presId="urn:microsoft.com/office/officeart/2008/layout/AlternatingHexagons"/>
    <dgm:cxn modelId="{7590DB7A-6C0A-4397-A349-A9ED5A9ED360}" type="presParOf" srcId="{41D044F8-9922-4C80-8E81-5823D1772EA0}" destId="{E32AA036-4810-472D-A772-42561E431ED4}" srcOrd="1" destOrd="0" presId="urn:microsoft.com/office/officeart/2008/layout/AlternatingHexagons"/>
    <dgm:cxn modelId="{CF8211CF-2E44-4C87-8F64-2532FDD30200}" type="presParOf" srcId="{41D044F8-9922-4C80-8E81-5823D1772EA0}" destId="{E10173D5-FE81-4844-B069-B41364833A4D}" srcOrd="2" destOrd="0" presId="urn:microsoft.com/office/officeart/2008/layout/AlternatingHexagons"/>
    <dgm:cxn modelId="{5EE82DA9-7EB0-4AB4-8726-247E6860A041}" type="presParOf" srcId="{41D044F8-9922-4C80-8E81-5823D1772EA0}" destId="{DB5D5887-0349-4BC5-A4E0-AD8293E78F7D}" srcOrd="3" destOrd="0" presId="urn:microsoft.com/office/officeart/2008/layout/AlternatingHexagons"/>
    <dgm:cxn modelId="{02E8CE5B-18DF-47DB-837C-285DAEFEF0D7}" type="presParOf" srcId="{41D044F8-9922-4C80-8E81-5823D1772EA0}" destId="{EE2B9876-033E-40BD-90AF-6EC7B8F1E0FF}"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F57216-55E9-4EEF-96FD-8BBD7EC677D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F08707B0-AB39-41DC-AC12-011C412466BE}">
      <dgm:prSet phldrT="[Text]" custT="1"/>
      <dgm:spPr>
        <a:noFill/>
        <a:ln>
          <a:noFill/>
        </a:ln>
      </dgm:spPr>
      <dgm:t>
        <a:bodyPr/>
        <a:lstStyle/>
        <a:p>
          <a:endParaRPr lang="en-GB" sz="1200" dirty="0"/>
        </a:p>
      </dgm:t>
    </dgm:pt>
    <dgm:pt modelId="{E59F5009-C586-4AC5-AFC6-DD3CBD13972A}" type="parTrans" cxnId="{D86F2CC0-3754-4184-ABDB-236A608C6FE7}">
      <dgm:prSet/>
      <dgm:spPr/>
      <dgm:t>
        <a:bodyPr/>
        <a:lstStyle/>
        <a:p>
          <a:endParaRPr lang="en-GB" sz="1200"/>
        </a:p>
      </dgm:t>
    </dgm:pt>
    <dgm:pt modelId="{FD3A4B3D-B6A1-4EE5-89ED-DC3DD1F112BC}" type="sibTrans" cxnId="{D86F2CC0-3754-4184-ABDB-236A608C6FE7}">
      <dgm:prSet custT="1"/>
      <dgm:spPr>
        <a:solidFill>
          <a:srgbClr val="FFFF99"/>
        </a:solidFill>
      </dgm:spPr>
      <dgm:t>
        <a:bodyPr/>
        <a:lstStyle/>
        <a:p>
          <a:r>
            <a:rPr lang="en-US" sz="1200" dirty="0">
              <a:solidFill>
                <a:srgbClr val="123D6B"/>
              </a:solidFill>
            </a:rPr>
            <a:t>Industrial</a:t>
          </a:r>
          <a:r>
            <a:rPr lang="en-US" sz="1200" dirty="0"/>
            <a:t> </a:t>
          </a:r>
          <a:r>
            <a:rPr lang="en-US" sz="1200" dirty="0">
              <a:solidFill>
                <a:srgbClr val="123D6B"/>
              </a:solidFill>
            </a:rPr>
            <a:t>average earnings</a:t>
          </a:r>
          <a:endParaRPr lang="en-GB" sz="1200" dirty="0">
            <a:solidFill>
              <a:srgbClr val="123D6B"/>
            </a:solidFill>
          </a:endParaRPr>
        </a:p>
      </dgm:t>
    </dgm:pt>
    <dgm:pt modelId="{3B623471-421B-40AE-8626-75D5E4C45B6B}">
      <dgm:prSet phldrT="[Text]" custT="1"/>
      <dgm:spPr>
        <a:solidFill>
          <a:srgbClr val="FFFF99"/>
        </a:solidFill>
      </dgm:spPr>
      <dgm:t>
        <a:bodyPr/>
        <a:lstStyle/>
        <a:p>
          <a:r>
            <a:rPr lang="en-US" sz="1200" dirty="0">
              <a:solidFill>
                <a:srgbClr val="123D6B"/>
              </a:solidFill>
            </a:rPr>
            <a:t>Hours worked</a:t>
          </a:r>
          <a:endParaRPr lang="en-GB" sz="1200" dirty="0">
            <a:solidFill>
              <a:srgbClr val="123D6B"/>
            </a:solidFill>
          </a:endParaRPr>
        </a:p>
      </dgm:t>
    </dgm:pt>
    <dgm:pt modelId="{7B7942A0-A8E6-440C-AD7D-9D602F952688}" type="parTrans" cxnId="{28E4A8EB-97C3-459F-B1E6-44B365501B01}">
      <dgm:prSet/>
      <dgm:spPr/>
      <dgm:t>
        <a:bodyPr/>
        <a:lstStyle/>
        <a:p>
          <a:endParaRPr lang="en-GB" sz="1200"/>
        </a:p>
      </dgm:t>
    </dgm:pt>
    <dgm:pt modelId="{E0AE54D9-ECC4-402D-8F5C-1F6317BBDED0}" type="sibTrans" cxnId="{28E4A8EB-97C3-459F-B1E6-44B365501B01}">
      <dgm:prSet custT="1"/>
      <dgm:spPr>
        <a:noFill/>
        <a:ln>
          <a:noFill/>
        </a:ln>
      </dgm:spPr>
      <dgm:t>
        <a:bodyPr/>
        <a:lstStyle/>
        <a:p>
          <a:endParaRPr lang="en-GB" sz="1200" dirty="0"/>
        </a:p>
      </dgm:t>
    </dgm:pt>
    <dgm:pt modelId="{E6C74B80-E149-42A2-B07C-F0BB8E9534FD}">
      <dgm:prSet phldrT="[Text]" custT="1"/>
      <dgm:spPr>
        <a:noFill/>
        <a:ln>
          <a:noFill/>
        </a:ln>
      </dgm:spPr>
      <dgm:t>
        <a:bodyPr/>
        <a:lstStyle/>
        <a:p>
          <a:endParaRPr lang="en-GB" sz="1200" dirty="0"/>
        </a:p>
      </dgm:t>
    </dgm:pt>
    <dgm:pt modelId="{CDAEE76F-9C20-4844-980F-929E6EDC0831}" type="parTrans" cxnId="{3F800A9D-421A-4F7D-A48A-87BA32DE87EF}">
      <dgm:prSet/>
      <dgm:spPr/>
      <dgm:t>
        <a:bodyPr/>
        <a:lstStyle/>
        <a:p>
          <a:endParaRPr lang="en-GB" sz="1200"/>
        </a:p>
      </dgm:t>
    </dgm:pt>
    <dgm:pt modelId="{E8B350ED-E411-4358-932A-6EFD0A27D464}" type="sibTrans" cxnId="{3F800A9D-421A-4F7D-A48A-87BA32DE87EF}">
      <dgm:prSet custT="1"/>
      <dgm:spPr>
        <a:solidFill>
          <a:srgbClr val="FFFF99"/>
        </a:solidFill>
      </dgm:spPr>
      <dgm:t>
        <a:bodyPr/>
        <a:lstStyle/>
        <a:p>
          <a:r>
            <a:rPr lang="en-US" sz="1200" dirty="0">
              <a:solidFill>
                <a:srgbClr val="123D6B"/>
              </a:solidFill>
            </a:rPr>
            <a:t>Industrial employment</a:t>
          </a:r>
          <a:endParaRPr lang="en-GB" sz="1200" dirty="0">
            <a:solidFill>
              <a:srgbClr val="123D6B"/>
            </a:solidFill>
          </a:endParaRPr>
        </a:p>
      </dgm:t>
    </dgm:pt>
    <dgm:pt modelId="{628FDCE4-90D5-46E4-BEEC-636E34C9C2A2}" type="pres">
      <dgm:prSet presAssocID="{C5F57216-55E9-4EEF-96FD-8BBD7EC677D4}" presName="Name0" presStyleCnt="0">
        <dgm:presLayoutVars>
          <dgm:chMax/>
          <dgm:chPref/>
          <dgm:dir/>
          <dgm:animLvl val="lvl"/>
        </dgm:presLayoutVars>
      </dgm:prSet>
      <dgm:spPr/>
      <dgm:t>
        <a:bodyPr/>
        <a:lstStyle/>
        <a:p>
          <a:endParaRPr kumimoji="1" lang="ja-JP" altLang="en-US"/>
        </a:p>
      </dgm:t>
    </dgm:pt>
    <dgm:pt modelId="{43E158B7-9BF4-4E63-8E6B-0A2B749AA261}" type="pres">
      <dgm:prSet presAssocID="{F08707B0-AB39-41DC-AC12-011C412466BE}" presName="composite" presStyleCnt="0"/>
      <dgm:spPr/>
    </dgm:pt>
    <dgm:pt modelId="{5CB18C37-C998-4B18-9619-2614F4F90A9D}" type="pres">
      <dgm:prSet presAssocID="{F08707B0-AB39-41DC-AC12-011C412466BE}" presName="Parent1" presStyleLbl="node1" presStyleIdx="0" presStyleCnt="6">
        <dgm:presLayoutVars>
          <dgm:chMax val="1"/>
          <dgm:chPref val="1"/>
          <dgm:bulletEnabled val="1"/>
        </dgm:presLayoutVars>
      </dgm:prSet>
      <dgm:spPr/>
      <dgm:t>
        <a:bodyPr/>
        <a:lstStyle/>
        <a:p>
          <a:endParaRPr kumimoji="1" lang="ja-JP" altLang="en-US"/>
        </a:p>
      </dgm:t>
    </dgm:pt>
    <dgm:pt modelId="{3B8F5DFA-ECC4-423E-952B-7949FE3C0C8E}" type="pres">
      <dgm:prSet presAssocID="{F08707B0-AB39-41DC-AC12-011C412466BE}" presName="Childtext1" presStyleLbl="revTx" presStyleIdx="0" presStyleCnt="3">
        <dgm:presLayoutVars>
          <dgm:chMax val="0"/>
          <dgm:chPref val="0"/>
          <dgm:bulletEnabled val="1"/>
        </dgm:presLayoutVars>
      </dgm:prSet>
      <dgm:spPr/>
    </dgm:pt>
    <dgm:pt modelId="{C71697F3-8002-481B-B563-3CECF6C537B6}" type="pres">
      <dgm:prSet presAssocID="{F08707B0-AB39-41DC-AC12-011C412466BE}" presName="BalanceSpacing" presStyleCnt="0"/>
      <dgm:spPr/>
    </dgm:pt>
    <dgm:pt modelId="{8E85398E-04CE-49E1-84ED-218803C311BC}" type="pres">
      <dgm:prSet presAssocID="{F08707B0-AB39-41DC-AC12-011C412466BE}" presName="BalanceSpacing1" presStyleCnt="0"/>
      <dgm:spPr/>
    </dgm:pt>
    <dgm:pt modelId="{59880E53-369E-4B11-8234-970C2D6BF3B8}" type="pres">
      <dgm:prSet presAssocID="{FD3A4B3D-B6A1-4EE5-89ED-DC3DD1F112BC}" presName="Accent1Text" presStyleLbl="node1" presStyleIdx="1" presStyleCnt="6"/>
      <dgm:spPr/>
      <dgm:t>
        <a:bodyPr/>
        <a:lstStyle/>
        <a:p>
          <a:endParaRPr kumimoji="1" lang="ja-JP" altLang="en-US"/>
        </a:p>
      </dgm:t>
    </dgm:pt>
    <dgm:pt modelId="{AF3ACF2C-2DF3-4103-82C3-D237CD79EA96}" type="pres">
      <dgm:prSet presAssocID="{FD3A4B3D-B6A1-4EE5-89ED-DC3DD1F112BC}" presName="spaceBetweenRectangles" presStyleCnt="0"/>
      <dgm:spPr/>
    </dgm:pt>
    <dgm:pt modelId="{DC470062-AE20-4168-8A3C-4B7B4F1F017E}" type="pres">
      <dgm:prSet presAssocID="{3B623471-421B-40AE-8626-75D5E4C45B6B}" presName="composite" presStyleCnt="0"/>
      <dgm:spPr/>
    </dgm:pt>
    <dgm:pt modelId="{E0500581-31BC-40FB-85D8-9EF03F277BEE}" type="pres">
      <dgm:prSet presAssocID="{3B623471-421B-40AE-8626-75D5E4C45B6B}" presName="Parent1" presStyleLbl="node1" presStyleIdx="2" presStyleCnt="6">
        <dgm:presLayoutVars>
          <dgm:chMax val="1"/>
          <dgm:chPref val="1"/>
          <dgm:bulletEnabled val="1"/>
        </dgm:presLayoutVars>
      </dgm:prSet>
      <dgm:spPr/>
      <dgm:t>
        <a:bodyPr/>
        <a:lstStyle/>
        <a:p>
          <a:endParaRPr kumimoji="1" lang="ja-JP" altLang="en-US"/>
        </a:p>
      </dgm:t>
    </dgm:pt>
    <dgm:pt modelId="{67ADEFBC-9A97-4718-892D-6CD06ADEBFE8}" type="pres">
      <dgm:prSet presAssocID="{3B623471-421B-40AE-8626-75D5E4C45B6B}" presName="Childtext1" presStyleLbl="revTx" presStyleIdx="1" presStyleCnt="3">
        <dgm:presLayoutVars>
          <dgm:chMax val="0"/>
          <dgm:chPref val="0"/>
          <dgm:bulletEnabled val="1"/>
        </dgm:presLayoutVars>
      </dgm:prSet>
      <dgm:spPr/>
    </dgm:pt>
    <dgm:pt modelId="{78F607C2-6DC6-46D9-86B7-22F865FF82DD}" type="pres">
      <dgm:prSet presAssocID="{3B623471-421B-40AE-8626-75D5E4C45B6B}" presName="BalanceSpacing" presStyleCnt="0"/>
      <dgm:spPr/>
    </dgm:pt>
    <dgm:pt modelId="{E23707B7-33F3-42A9-969A-4D7B1345F9FC}" type="pres">
      <dgm:prSet presAssocID="{3B623471-421B-40AE-8626-75D5E4C45B6B}" presName="BalanceSpacing1" presStyleCnt="0"/>
      <dgm:spPr/>
    </dgm:pt>
    <dgm:pt modelId="{6CA7F0AE-3CED-46DA-8997-9ACB1E9C2865}" type="pres">
      <dgm:prSet presAssocID="{E0AE54D9-ECC4-402D-8F5C-1F6317BBDED0}" presName="Accent1Text" presStyleLbl="node1" presStyleIdx="3" presStyleCnt="6"/>
      <dgm:spPr/>
      <dgm:t>
        <a:bodyPr/>
        <a:lstStyle/>
        <a:p>
          <a:endParaRPr kumimoji="1" lang="ja-JP" altLang="en-US"/>
        </a:p>
      </dgm:t>
    </dgm:pt>
    <dgm:pt modelId="{17D92D3A-8C37-4553-8A22-11595757AFB2}" type="pres">
      <dgm:prSet presAssocID="{E0AE54D9-ECC4-402D-8F5C-1F6317BBDED0}" presName="spaceBetweenRectangles" presStyleCnt="0"/>
      <dgm:spPr/>
    </dgm:pt>
    <dgm:pt modelId="{41D044F8-9922-4C80-8E81-5823D1772EA0}" type="pres">
      <dgm:prSet presAssocID="{E6C74B80-E149-42A2-B07C-F0BB8E9534FD}" presName="composite" presStyleCnt="0"/>
      <dgm:spPr/>
    </dgm:pt>
    <dgm:pt modelId="{A00C15BD-034F-41AF-A18C-2B900F824B0F}" type="pres">
      <dgm:prSet presAssocID="{E6C74B80-E149-42A2-B07C-F0BB8E9534FD}" presName="Parent1" presStyleLbl="node1" presStyleIdx="4" presStyleCnt="6">
        <dgm:presLayoutVars>
          <dgm:chMax val="1"/>
          <dgm:chPref val="1"/>
          <dgm:bulletEnabled val="1"/>
        </dgm:presLayoutVars>
      </dgm:prSet>
      <dgm:spPr/>
      <dgm:t>
        <a:bodyPr/>
        <a:lstStyle/>
        <a:p>
          <a:endParaRPr kumimoji="1" lang="ja-JP" altLang="en-US"/>
        </a:p>
      </dgm:t>
    </dgm:pt>
    <dgm:pt modelId="{E32AA036-4810-472D-A772-42561E431ED4}" type="pres">
      <dgm:prSet presAssocID="{E6C74B80-E149-42A2-B07C-F0BB8E9534FD}" presName="Childtext1" presStyleLbl="revTx" presStyleIdx="2" presStyleCnt="3">
        <dgm:presLayoutVars>
          <dgm:chMax val="0"/>
          <dgm:chPref val="0"/>
          <dgm:bulletEnabled val="1"/>
        </dgm:presLayoutVars>
      </dgm:prSet>
      <dgm:spPr/>
    </dgm:pt>
    <dgm:pt modelId="{E10173D5-FE81-4844-B069-B41364833A4D}" type="pres">
      <dgm:prSet presAssocID="{E6C74B80-E149-42A2-B07C-F0BB8E9534FD}" presName="BalanceSpacing" presStyleCnt="0"/>
      <dgm:spPr/>
    </dgm:pt>
    <dgm:pt modelId="{DB5D5887-0349-4BC5-A4E0-AD8293E78F7D}" type="pres">
      <dgm:prSet presAssocID="{E6C74B80-E149-42A2-B07C-F0BB8E9534FD}" presName="BalanceSpacing1" presStyleCnt="0"/>
      <dgm:spPr/>
    </dgm:pt>
    <dgm:pt modelId="{EE2B9876-033E-40BD-90AF-6EC7B8F1E0FF}" type="pres">
      <dgm:prSet presAssocID="{E8B350ED-E411-4358-932A-6EFD0A27D464}" presName="Accent1Text" presStyleLbl="node1" presStyleIdx="5" presStyleCnt="6"/>
      <dgm:spPr/>
      <dgm:t>
        <a:bodyPr/>
        <a:lstStyle/>
        <a:p>
          <a:endParaRPr kumimoji="1" lang="ja-JP" altLang="en-US"/>
        </a:p>
      </dgm:t>
    </dgm:pt>
  </dgm:ptLst>
  <dgm:cxnLst>
    <dgm:cxn modelId="{9F99D443-052E-4219-A2E5-43935EAB21FE}" type="presOf" srcId="{FD3A4B3D-B6A1-4EE5-89ED-DC3DD1F112BC}" destId="{59880E53-369E-4B11-8234-970C2D6BF3B8}" srcOrd="0" destOrd="0" presId="urn:microsoft.com/office/officeart/2008/layout/AlternatingHexagons"/>
    <dgm:cxn modelId="{D61E2B10-CE8B-48EA-9145-27EDB9C4B37A}" type="presOf" srcId="{F08707B0-AB39-41DC-AC12-011C412466BE}" destId="{5CB18C37-C998-4B18-9619-2614F4F90A9D}" srcOrd="0" destOrd="0" presId="urn:microsoft.com/office/officeart/2008/layout/AlternatingHexagons"/>
    <dgm:cxn modelId="{3F800A9D-421A-4F7D-A48A-87BA32DE87EF}" srcId="{C5F57216-55E9-4EEF-96FD-8BBD7EC677D4}" destId="{E6C74B80-E149-42A2-B07C-F0BB8E9534FD}" srcOrd="2" destOrd="0" parTransId="{CDAEE76F-9C20-4844-980F-929E6EDC0831}" sibTransId="{E8B350ED-E411-4358-932A-6EFD0A27D464}"/>
    <dgm:cxn modelId="{E9726070-5F79-468C-BE70-84A49626AF81}" type="presOf" srcId="{3B623471-421B-40AE-8626-75D5E4C45B6B}" destId="{E0500581-31BC-40FB-85D8-9EF03F277BEE}" srcOrd="0" destOrd="0" presId="urn:microsoft.com/office/officeart/2008/layout/AlternatingHexagons"/>
    <dgm:cxn modelId="{28E4A8EB-97C3-459F-B1E6-44B365501B01}" srcId="{C5F57216-55E9-4EEF-96FD-8BBD7EC677D4}" destId="{3B623471-421B-40AE-8626-75D5E4C45B6B}" srcOrd="1" destOrd="0" parTransId="{7B7942A0-A8E6-440C-AD7D-9D602F952688}" sibTransId="{E0AE54D9-ECC4-402D-8F5C-1F6317BBDED0}"/>
    <dgm:cxn modelId="{B6C26600-25F6-4C9F-85EF-1DEE8267475C}" type="presOf" srcId="{E0AE54D9-ECC4-402D-8F5C-1F6317BBDED0}" destId="{6CA7F0AE-3CED-46DA-8997-9ACB1E9C2865}" srcOrd="0" destOrd="0" presId="urn:microsoft.com/office/officeart/2008/layout/AlternatingHexagons"/>
    <dgm:cxn modelId="{4226838E-7BBF-4D3F-80DB-17399C385A8C}" type="presOf" srcId="{E6C74B80-E149-42A2-B07C-F0BB8E9534FD}" destId="{A00C15BD-034F-41AF-A18C-2B900F824B0F}" srcOrd="0" destOrd="0" presId="urn:microsoft.com/office/officeart/2008/layout/AlternatingHexagons"/>
    <dgm:cxn modelId="{DD86CA98-10FD-4CAF-A014-8B6E00794B57}" type="presOf" srcId="{C5F57216-55E9-4EEF-96FD-8BBD7EC677D4}" destId="{628FDCE4-90D5-46E4-BEEC-636E34C9C2A2}" srcOrd="0" destOrd="0" presId="urn:microsoft.com/office/officeart/2008/layout/AlternatingHexagons"/>
    <dgm:cxn modelId="{D86F2CC0-3754-4184-ABDB-236A608C6FE7}" srcId="{C5F57216-55E9-4EEF-96FD-8BBD7EC677D4}" destId="{F08707B0-AB39-41DC-AC12-011C412466BE}" srcOrd="0" destOrd="0" parTransId="{E59F5009-C586-4AC5-AFC6-DD3CBD13972A}" sibTransId="{FD3A4B3D-B6A1-4EE5-89ED-DC3DD1F112BC}"/>
    <dgm:cxn modelId="{98412FDF-FE10-4D4C-B98C-2042E329780F}" type="presOf" srcId="{E8B350ED-E411-4358-932A-6EFD0A27D464}" destId="{EE2B9876-033E-40BD-90AF-6EC7B8F1E0FF}" srcOrd="0" destOrd="0" presId="urn:microsoft.com/office/officeart/2008/layout/AlternatingHexagons"/>
    <dgm:cxn modelId="{93E7FCD9-D70A-47DC-B679-3CD1CFB37E92}" type="presParOf" srcId="{628FDCE4-90D5-46E4-BEEC-636E34C9C2A2}" destId="{43E158B7-9BF4-4E63-8E6B-0A2B749AA261}" srcOrd="0" destOrd="0" presId="urn:microsoft.com/office/officeart/2008/layout/AlternatingHexagons"/>
    <dgm:cxn modelId="{B076032A-9E7C-4AB9-BE43-FEC406B5D0FB}" type="presParOf" srcId="{43E158B7-9BF4-4E63-8E6B-0A2B749AA261}" destId="{5CB18C37-C998-4B18-9619-2614F4F90A9D}" srcOrd="0" destOrd="0" presId="urn:microsoft.com/office/officeart/2008/layout/AlternatingHexagons"/>
    <dgm:cxn modelId="{440952E7-9EE2-4FCD-8906-05AEC4206EEA}" type="presParOf" srcId="{43E158B7-9BF4-4E63-8E6B-0A2B749AA261}" destId="{3B8F5DFA-ECC4-423E-952B-7949FE3C0C8E}" srcOrd="1" destOrd="0" presId="urn:microsoft.com/office/officeart/2008/layout/AlternatingHexagons"/>
    <dgm:cxn modelId="{55D0A17C-4F14-4199-A158-BC7091CC83AF}" type="presParOf" srcId="{43E158B7-9BF4-4E63-8E6B-0A2B749AA261}" destId="{C71697F3-8002-481B-B563-3CECF6C537B6}" srcOrd="2" destOrd="0" presId="urn:microsoft.com/office/officeart/2008/layout/AlternatingHexagons"/>
    <dgm:cxn modelId="{D6F8B66F-5F8F-46BB-A1D1-BD654F4321AE}" type="presParOf" srcId="{43E158B7-9BF4-4E63-8E6B-0A2B749AA261}" destId="{8E85398E-04CE-49E1-84ED-218803C311BC}" srcOrd="3" destOrd="0" presId="urn:microsoft.com/office/officeart/2008/layout/AlternatingHexagons"/>
    <dgm:cxn modelId="{F03A4615-4D4C-4E4D-B87E-FA30FF3F1983}" type="presParOf" srcId="{43E158B7-9BF4-4E63-8E6B-0A2B749AA261}" destId="{59880E53-369E-4B11-8234-970C2D6BF3B8}" srcOrd="4" destOrd="0" presId="urn:microsoft.com/office/officeart/2008/layout/AlternatingHexagons"/>
    <dgm:cxn modelId="{BAB32AC0-AE74-4E6C-846F-FA16A588278C}" type="presParOf" srcId="{628FDCE4-90D5-46E4-BEEC-636E34C9C2A2}" destId="{AF3ACF2C-2DF3-4103-82C3-D237CD79EA96}" srcOrd="1" destOrd="0" presId="urn:microsoft.com/office/officeart/2008/layout/AlternatingHexagons"/>
    <dgm:cxn modelId="{6027C03B-BB95-4A5C-B932-223ABD8307B2}" type="presParOf" srcId="{628FDCE4-90D5-46E4-BEEC-636E34C9C2A2}" destId="{DC470062-AE20-4168-8A3C-4B7B4F1F017E}" srcOrd="2" destOrd="0" presId="urn:microsoft.com/office/officeart/2008/layout/AlternatingHexagons"/>
    <dgm:cxn modelId="{98FC44A2-D09F-4052-BE97-8381073D6E1C}" type="presParOf" srcId="{DC470062-AE20-4168-8A3C-4B7B4F1F017E}" destId="{E0500581-31BC-40FB-85D8-9EF03F277BEE}" srcOrd="0" destOrd="0" presId="urn:microsoft.com/office/officeart/2008/layout/AlternatingHexagons"/>
    <dgm:cxn modelId="{1316668D-7B8B-4C14-8D64-228E0C16A218}" type="presParOf" srcId="{DC470062-AE20-4168-8A3C-4B7B4F1F017E}" destId="{67ADEFBC-9A97-4718-892D-6CD06ADEBFE8}" srcOrd="1" destOrd="0" presId="urn:microsoft.com/office/officeart/2008/layout/AlternatingHexagons"/>
    <dgm:cxn modelId="{62D45E1F-94A7-4DBD-815C-139DB609CC5E}" type="presParOf" srcId="{DC470062-AE20-4168-8A3C-4B7B4F1F017E}" destId="{78F607C2-6DC6-46D9-86B7-22F865FF82DD}" srcOrd="2" destOrd="0" presId="urn:microsoft.com/office/officeart/2008/layout/AlternatingHexagons"/>
    <dgm:cxn modelId="{A1C5FECD-CEFD-4A97-9FE5-582D8B5633F9}" type="presParOf" srcId="{DC470062-AE20-4168-8A3C-4B7B4F1F017E}" destId="{E23707B7-33F3-42A9-969A-4D7B1345F9FC}" srcOrd="3" destOrd="0" presId="urn:microsoft.com/office/officeart/2008/layout/AlternatingHexagons"/>
    <dgm:cxn modelId="{62C2F51B-1154-4AE6-9C6A-BF2EB3DB0EEE}" type="presParOf" srcId="{DC470062-AE20-4168-8A3C-4B7B4F1F017E}" destId="{6CA7F0AE-3CED-46DA-8997-9ACB1E9C2865}" srcOrd="4" destOrd="0" presId="urn:microsoft.com/office/officeart/2008/layout/AlternatingHexagons"/>
    <dgm:cxn modelId="{70199756-01BD-4F74-B0F2-EE0CB15FC560}" type="presParOf" srcId="{628FDCE4-90D5-46E4-BEEC-636E34C9C2A2}" destId="{17D92D3A-8C37-4553-8A22-11595757AFB2}" srcOrd="3" destOrd="0" presId="urn:microsoft.com/office/officeart/2008/layout/AlternatingHexagons"/>
    <dgm:cxn modelId="{B4E8EDD8-056F-4CD4-AD93-492F60A6D485}" type="presParOf" srcId="{628FDCE4-90D5-46E4-BEEC-636E34C9C2A2}" destId="{41D044F8-9922-4C80-8E81-5823D1772EA0}" srcOrd="4" destOrd="0" presId="urn:microsoft.com/office/officeart/2008/layout/AlternatingHexagons"/>
    <dgm:cxn modelId="{15178C39-81B8-4487-89C8-38332E1DC310}" type="presParOf" srcId="{41D044F8-9922-4C80-8E81-5823D1772EA0}" destId="{A00C15BD-034F-41AF-A18C-2B900F824B0F}" srcOrd="0" destOrd="0" presId="urn:microsoft.com/office/officeart/2008/layout/AlternatingHexagons"/>
    <dgm:cxn modelId="{70B42485-E0B5-4F08-82A1-2FDE1C3F0931}" type="presParOf" srcId="{41D044F8-9922-4C80-8E81-5823D1772EA0}" destId="{E32AA036-4810-472D-A772-42561E431ED4}" srcOrd="1" destOrd="0" presId="urn:microsoft.com/office/officeart/2008/layout/AlternatingHexagons"/>
    <dgm:cxn modelId="{E8FFB11B-6319-489A-9048-F689AC9DC31E}" type="presParOf" srcId="{41D044F8-9922-4C80-8E81-5823D1772EA0}" destId="{E10173D5-FE81-4844-B069-B41364833A4D}" srcOrd="2" destOrd="0" presId="urn:microsoft.com/office/officeart/2008/layout/AlternatingHexagons"/>
    <dgm:cxn modelId="{F3949BD0-3A04-47D8-959C-0C4F20336D1C}" type="presParOf" srcId="{41D044F8-9922-4C80-8E81-5823D1772EA0}" destId="{DB5D5887-0349-4BC5-A4E0-AD8293E78F7D}" srcOrd="3" destOrd="0" presId="urn:microsoft.com/office/officeart/2008/layout/AlternatingHexagons"/>
    <dgm:cxn modelId="{EAFF29A7-923B-46F7-8346-41C36E3A16B2}" type="presParOf" srcId="{41D044F8-9922-4C80-8E81-5823D1772EA0}" destId="{EE2B9876-033E-40BD-90AF-6EC7B8F1E0FF}" srcOrd="4" destOrd="0" presId="urn:microsoft.com/office/officeart/2008/layout/AlternatingHexagons"/>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F57216-55E9-4EEF-96FD-8BBD7EC677D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F08707B0-AB39-41DC-AC12-011C412466BE}">
      <dgm:prSet phldrT="[Text]" custT="1"/>
      <dgm:spPr>
        <a:solidFill>
          <a:srgbClr val="FF5050"/>
        </a:solidFill>
      </dgm:spPr>
      <dgm:t>
        <a:bodyPr/>
        <a:lstStyle/>
        <a:p>
          <a:r>
            <a:rPr lang="en-US" sz="1200" dirty="0">
              <a:solidFill>
                <a:srgbClr val="123D6B"/>
              </a:solidFill>
            </a:rPr>
            <a:t>Shares of coal, oil, gas and electricity</a:t>
          </a:r>
          <a:endParaRPr lang="en-GB" sz="1200" dirty="0">
            <a:solidFill>
              <a:srgbClr val="123D6B"/>
            </a:solidFill>
          </a:endParaRPr>
        </a:p>
      </dgm:t>
    </dgm:pt>
    <dgm:pt modelId="{E59F5009-C586-4AC5-AFC6-DD3CBD13972A}" type="parTrans" cxnId="{D86F2CC0-3754-4184-ABDB-236A608C6FE7}">
      <dgm:prSet/>
      <dgm:spPr/>
      <dgm:t>
        <a:bodyPr/>
        <a:lstStyle/>
        <a:p>
          <a:endParaRPr lang="en-GB" sz="1200"/>
        </a:p>
      </dgm:t>
    </dgm:pt>
    <dgm:pt modelId="{FD3A4B3D-B6A1-4EE5-89ED-DC3DD1F112BC}" type="sibTrans" cxnId="{D86F2CC0-3754-4184-ABDB-236A608C6FE7}">
      <dgm:prSet custT="1"/>
      <dgm:spPr>
        <a:solidFill>
          <a:srgbClr val="FF5050"/>
        </a:solidFill>
      </dgm:spPr>
      <dgm:t>
        <a:bodyPr/>
        <a:lstStyle/>
        <a:p>
          <a:r>
            <a:rPr lang="en-US" sz="1200" dirty="0">
              <a:solidFill>
                <a:srgbClr val="123D6B"/>
              </a:solidFill>
            </a:rPr>
            <a:t>Aggregate energy </a:t>
          </a:r>
          <a:endParaRPr lang="en-GB" sz="1200" dirty="0">
            <a:solidFill>
              <a:srgbClr val="123D6B"/>
            </a:solidFill>
          </a:endParaRPr>
        </a:p>
      </dgm:t>
    </dgm:pt>
    <dgm:pt modelId="{3B623471-421B-40AE-8626-75D5E4C45B6B}">
      <dgm:prSet phldrT="[Text]" custT="1"/>
      <dgm:spPr>
        <a:solidFill>
          <a:srgbClr val="CC99FF"/>
        </a:solidFill>
      </dgm:spPr>
      <dgm:t>
        <a:bodyPr/>
        <a:lstStyle/>
        <a:p>
          <a:r>
            <a:rPr lang="en-GB" sz="1200" dirty="0">
              <a:solidFill>
                <a:srgbClr val="123D6B"/>
              </a:solidFill>
            </a:rPr>
            <a:t>Bilateral trade</a:t>
          </a:r>
        </a:p>
      </dgm:t>
    </dgm:pt>
    <dgm:pt modelId="{7B7942A0-A8E6-440C-AD7D-9D602F952688}" type="parTrans" cxnId="{28E4A8EB-97C3-459F-B1E6-44B365501B01}">
      <dgm:prSet/>
      <dgm:spPr/>
      <dgm:t>
        <a:bodyPr/>
        <a:lstStyle/>
        <a:p>
          <a:endParaRPr lang="en-GB" sz="1200"/>
        </a:p>
      </dgm:t>
    </dgm:pt>
    <dgm:pt modelId="{E0AE54D9-ECC4-402D-8F5C-1F6317BBDED0}" type="sibTrans" cxnId="{28E4A8EB-97C3-459F-B1E6-44B365501B01}">
      <dgm:prSet custT="1"/>
      <dgm:spPr>
        <a:solidFill>
          <a:srgbClr val="ACD5FA"/>
        </a:solidFill>
      </dgm:spPr>
      <dgm:t>
        <a:bodyPr/>
        <a:lstStyle/>
        <a:p>
          <a:r>
            <a:rPr lang="en-US" sz="1200" dirty="0">
              <a:solidFill>
                <a:srgbClr val="123D6B"/>
              </a:solidFill>
            </a:rPr>
            <a:t>Industrial investment</a:t>
          </a:r>
          <a:endParaRPr lang="en-GB" sz="1200" dirty="0">
            <a:solidFill>
              <a:srgbClr val="123D6B"/>
            </a:solidFill>
          </a:endParaRPr>
        </a:p>
      </dgm:t>
    </dgm:pt>
    <dgm:pt modelId="{E6C74B80-E149-42A2-B07C-F0BB8E9534FD}">
      <dgm:prSet phldrT="[Text]" custT="1"/>
      <dgm:spPr>
        <a:solidFill>
          <a:srgbClr val="00B0F0"/>
        </a:solidFill>
      </dgm:spPr>
      <dgm:t>
        <a:bodyPr/>
        <a:lstStyle/>
        <a:p>
          <a:r>
            <a:rPr lang="en-US" sz="1200" dirty="0">
              <a:solidFill>
                <a:srgbClr val="123D6B"/>
              </a:solidFill>
            </a:rPr>
            <a:t>Industrial prices</a:t>
          </a:r>
          <a:endParaRPr lang="en-GB" sz="1200" dirty="0">
            <a:solidFill>
              <a:srgbClr val="123D6B"/>
            </a:solidFill>
          </a:endParaRPr>
        </a:p>
      </dgm:t>
    </dgm:pt>
    <dgm:pt modelId="{CDAEE76F-9C20-4844-980F-929E6EDC0831}" type="parTrans" cxnId="{3F800A9D-421A-4F7D-A48A-87BA32DE87EF}">
      <dgm:prSet/>
      <dgm:spPr/>
      <dgm:t>
        <a:bodyPr/>
        <a:lstStyle/>
        <a:p>
          <a:endParaRPr lang="en-GB" sz="1200"/>
        </a:p>
      </dgm:t>
    </dgm:pt>
    <dgm:pt modelId="{E8B350ED-E411-4358-932A-6EFD0A27D464}" type="sibTrans" cxnId="{3F800A9D-421A-4F7D-A48A-87BA32DE87EF}">
      <dgm:prSet custT="1"/>
      <dgm:spPr>
        <a:solidFill>
          <a:srgbClr val="00B0F0"/>
        </a:solidFill>
      </dgm:spPr>
      <dgm:t>
        <a:bodyPr/>
        <a:lstStyle/>
        <a:p>
          <a:r>
            <a:rPr lang="en-US" sz="1200" dirty="0">
              <a:solidFill>
                <a:srgbClr val="123D6B"/>
              </a:solidFill>
            </a:rPr>
            <a:t>Export and import prices</a:t>
          </a:r>
          <a:endParaRPr lang="en-GB" sz="1200" dirty="0">
            <a:solidFill>
              <a:srgbClr val="123D6B"/>
            </a:solidFill>
          </a:endParaRPr>
        </a:p>
      </dgm:t>
    </dgm:pt>
    <dgm:pt modelId="{628FDCE4-90D5-46E4-BEEC-636E34C9C2A2}" type="pres">
      <dgm:prSet presAssocID="{C5F57216-55E9-4EEF-96FD-8BBD7EC677D4}" presName="Name0" presStyleCnt="0">
        <dgm:presLayoutVars>
          <dgm:chMax/>
          <dgm:chPref/>
          <dgm:dir/>
          <dgm:animLvl val="lvl"/>
        </dgm:presLayoutVars>
      </dgm:prSet>
      <dgm:spPr/>
      <dgm:t>
        <a:bodyPr/>
        <a:lstStyle/>
        <a:p>
          <a:endParaRPr kumimoji="1" lang="ja-JP" altLang="en-US"/>
        </a:p>
      </dgm:t>
    </dgm:pt>
    <dgm:pt modelId="{43E158B7-9BF4-4E63-8E6B-0A2B749AA261}" type="pres">
      <dgm:prSet presAssocID="{F08707B0-AB39-41DC-AC12-011C412466BE}" presName="composite" presStyleCnt="0"/>
      <dgm:spPr/>
    </dgm:pt>
    <dgm:pt modelId="{5CB18C37-C998-4B18-9619-2614F4F90A9D}" type="pres">
      <dgm:prSet presAssocID="{F08707B0-AB39-41DC-AC12-011C412466BE}" presName="Parent1" presStyleLbl="node1" presStyleIdx="0" presStyleCnt="6">
        <dgm:presLayoutVars>
          <dgm:chMax val="1"/>
          <dgm:chPref val="1"/>
          <dgm:bulletEnabled val="1"/>
        </dgm:presLayoutVars>
      </dgm:prSet>
      <dgm:spPr/>
      <dgm:t>
        <a:bodyPr/>
        <a:lstStyle/>
        <a:p>
          <a:endParaRPr kumimoji="1" lang="ja-JP" altLang="en-US"/>
        </a:p>
      </dgm:t>
    </dgm:pt>
    <dgm:pt modelId="{3B8F5DFA-ECC4-423E-952B-7949FE3C0C8E}" type="pres">
      <dgm:prSet presAssocID="{F08707B0-AB39-41DC-AC12-011C412466BE}" presName="Childtext1" presStyleLbl="revTx" presStyleIdx="0" presStyleCnt="3">
        <dgm:presLayoutVars>
          <dgm:chMax val="0"/>
          <dgm:chPref val="0"/>
          <dgm:bulletEnabled val="1"/>
        </dgm:presLayoutVars>
      </dgm:prSet>
      <dgm:spPr/>
    </dgm:pt>
    <dgm:pt modelId="{C71697F3-8002-481B-B563-3CECF6C537B6}" type="pres">
      <dgm:prSet presAssocID="{F08707B0-AB39-41DC-AC12-011C412466BE}" presName="BalanceSpacing" presStyleCnt="0"/>
      <dgm:spPr/>
    </dgm:pt>
    <dgm:pt modelId="{8E85398E-04CE-49E1-84ED-218803C311BC}" type="pres">
      <dgm:prSet presAssocID="{F08707B0-AB39-41DC-AC12-011C412466BE}" presName="BalanceSpacing1" presStyleCnt="0"/>
      <dgm:spPr/>
    </dgm:pt>
    <dgm:pt modelId="{59880E53-369E-4B11-8234-970C2D6BF3B8}" type="pres">
      <dgm:prSet presAssocID="{FD3A4B3D-B6A1-4EE5-89ED-DC3DD1F112BC}" presName="Accent1Text" presStyleLbl="node1" presStyleIdx="1" presStyleCnt="6"/>
      <dgm:spPr/>
      <dgm:t>
        <a:bodyPr/>
        <a:lstStyle/>
        <a:p>
          <a:endParaRPr kumimoji="1" lang="ja-JP" altLang="en-US"/>
        </a:p>
      </dgm:t>
    </dgm:pt>
    <dgm:pt modelId="{AF3ACF2C-2DF3-4103-82C3-D237CD79EA96}" type="pres">
      <dgm:prSet presAssocID="{FD3A4B3D-B6A1-4EE5-89ED-DC3DD1F112BC}" presName="spaceBetweenRectangles" presStyleCnt="0"/>
      <dgm:spPr/>
    </dgm:pt>
    <dgm:pt modelId="{DC470062-AE20-4168-8A3C-4B7B4F1F017E}" type="pres">
      <dgm:prSet presAssocID="{3B623471-421B-40AE-8626-75D5E4C45B6B}" presName="composite" presStyleCnt="0"/>
      <dgm:spPr/>
    </dgm:pt>
    <dgm:pt modelId="{E0500581-31BC-40FB-85D8-9EF03F277BEE}" type="pres">
      <dgm:prSet presAssocID="{3B623471-421B-40AE-8626-75D5E4C45B6B}" presName="Parent1" presStyleLbl="node1" presStyleIdx="2" presStyleCnt="6">
        <dgm:presLayoutVars>
          <dgm:chMax val="1"/>
          <dgm:chPref val="1"/>
          <dgm:bulletEnabled val="1"/>
        </dgm:presLayoutVars>
      </dgm:prSet>
      <dgm:spPr/>
      <dgm:t>
        <a:bodyPr/>
        <a:lstStyle/>
        <a:p>
          <a:endParaRPr kumimoji="1" lang="ja-JP" altLang="en-US"/>
        </a:p>
      </dgm:t>
    </dgm:pt>
    <dgm:pt modelId="{67ADEFBC-9A97-4718-892D-6CD06ADEBFE8}" type="pres">
      <dgm:prSet presAssocID="{3B623471-421B-40AE-8626-75D5E4C45B6B}" presName="Childtext1" presStyleLbl="revTx" presStyleIdx="1" presStyleCnt="3">
        <dgm:presLayoutVars>
          <dgm:chMax val="0"/>
          <dgm:chPref val="0"/>
          <dgm:bulletEnabled val="1"/>
        </dgm:presLayoutVars>
      </dgm:prSet>
      <dgm:spPr/>
    </dgm:pt>
    <dgm:pt modelId="{78F607C2-6DC6-46D9-86B7-22F865FF82DD}" type="pres">
      <dgm:prSet presAssocID="{3B623471-421B-40AE-8626-75D5E4C45B6B}" presName="BalanceSpacing" presStyleCnt="0"/>
      <dgm:spPr/>
    </dgm:pt>
    <dgm:pt modelId="{E23707B7-33F3-42A9-969A-4D7B1345F9FC}" type="pres">
      <dgm:prSet presAssocID="{3B623471-421B-40AE-8626-75D5E4C45B6B}" presName="BalanceSpacing1" presStyleCnt="0"/>
      <dgm:spPr/>
    </dgm:pt>
    <dgm:pt modelId="{6CA7F0AE-3CED-46DA-8997-9ACB1E9C2865}" type="pres">
      <dgm:prSet presAssocID="{E0AE54D9-ECC4-402D-8F5C-1F6317BBDED0}" presName="Accent1Text" presStyleLbl="node1" presStyleIdx="3" presStyleCnt="6"/>
      <dgm:spPr/>
      <dgm:t>
        <a:bodyPr/>
        <a:lstStyle/>
        <a:p>
          <a:endParaRPr kumimoji="1" lang="ja-JP" altLang="en-US"/>
        </a:p>
      </dgm:t>
    </dgm:pt>
    <dgm:pt modelId="{17D92D3A-8C37-4553-8A22-11595757AFB2}" type="pres">
      <dgm:prSet presAssocID="{E0AE54D9-ECC4-402D-8F5C-1F6317BBDED0}" presName="spaceBetweenRectangles" presStyleCnt="0"/>
      <dgm:spPr/>
    </dgm:pt>
    <dgm:pt modelId="{41D044F8-9922-4C80-8E81-5823D1772EA0}" type="pres">
      <dgm:prSet presAssocID="{E6C74B80-E149-42A2-B07C-F0BB8E9534FD}" presName="composite" presStyleCnt="0"/>
      <dgm:spPr/>
    </dgm:pt>
    <dgm:pt modelId="{A00C15BD-034F-41AF-A18C-2B900F824B0F}" type="pres">
      <dgm:prSet presAssocID="{E6C74B80-E149-42A2-B07C-F0BB8E9534FD}" presName="Parent1" presStyleLbl="node1" presStyleIdx="4" presStyleCnt="6">
        <dgm:presLayoutVars>
          <dgm:chMax val="1"/>
          <dgm:chPref val="1"/>
          <dgm:bulletEnabled val="1"/>
        </dgm:presLayoutVars>
      </dgm:prSet>
      <dgm:spPr/>
      <dgm:t>
        <a:bodyPr/>
        <a:lstStyle/>
        <a:p>
          <a:endParaRPr kumimoji="1" lang="ja-JP" altLang="en-US"/>
        </a:p>
      </dgm:t>
    </dgm:pt>
    <dgm:pt modelId="{E32AA036-4810-472D-A772-42561E431ED4}" type="pres">
      <dgm:prSet presAssocID="{E6C74B80-E149-42A2-B07C-F0BB8E9534FD}" presName="Childtext1" presStyleLbl="revTx" presStyleIdx="2" presStyleCnt="3">
        <dgm:presLayoutVars>
          <dgm:chMax val="0"/>
          <dgm:chPref val="0"/>
          <dgm:bulletEnabled val="1"/>
        </dgm:presLayoutVars>
      </dgm:prSet>
      <dgm:spPr/>
    </dgm:pt>
    <dgm:pt modelId="{E10173D5-FE81-4844-B069-B41364833A4D}" type="pres">
      <dgm:prSet presAssocID="{E6C74B80-E149-42A2-B07C-F0BB8E9534FD}" presName="BalanceSpacing" presStyleCnt="0"/>
      <dgm:spPr/>
    </dgm:pt>
    <dgm:pt modelId="{DB5D5887-0349-4BC5-A4E0-AD8293E78F7D}" type="pres">
      <dgm:prSet presAssocID="{E6C74B80-E149-42A2-B07C-F0BB8E9534FD}" presName="BalanceSpacing1" presStyleCnt="0"/>
      <dgm:spPr/>
    </dgm:pt>
    <dgm:pt modelId="{EE2B9876-033E-40BD-90AF-6EC7B8F1E0FF}" type="pres">
      <dgm:prSet presAssocID="{E8B350ED-E411-4358-932A-6EFD0A27D464}" presName="Accent1Text" presStyleLbl="node1" presStyleIdx="5" presStyleCnt="6"/>
      <dgm:spPr/>
      <dgm:t>
        <a:bodyPr/>
        <a:lstStyle/>
        <a:p>
          <a:endParaRPr kumimoji="1" lang="ja-JP" altLang="en-US"/>
        </a:p>
      </dgm:t>
    </dgm:pt>
  </dgm:ptLst>
  <dgm:cxnLst>
    <dgm:cxn modelId="{9C7D2FF0-0F78-46CC-B261-E61AFA42F4CC}" type="presOf" srcId="{C5F57216-55E9-4EEF-96FD-8BBD7EC677D4}" destId="{628FDCE4-90D5-46E4-BEEC-636E34C9C2A2}" srcOrd="0" destOrd="0" presId="urn:microsoft.com/office/officeart/2008/layout/AlternatingHexagons"/>
    <dgm:cxn modelId="{BD2556F6-28EE-4A76-AF04-3918CE993CD4}" type="presOf" srcId="{F08707B0-AB39-41DC-AC12-011C412466BE}" destId="{5CB18C37-C998-4B18-9619-2614F4F90A9D}" srcOrd="0" destOrd="0" presId="urn:microsoft.com/office/officeart/2008/layout/AlternatingHexagons"/>
    <dgm:cxn modelId="{02C416E3-2789-46E0-A001-FEBB54784D87}" type="presOf" srcId="{E8B350ED-E411-4358-932A-6EFD0A27D464}" destId="{EE2B9876-033E-40BD-90AF-6EC7B8F1E0FF}" srcOrd="0" destOrd="0" presId="urn:microsoft.com/office/officeart/2008/layout/AlternatingHexagons"/>
    <dgm:cxn modelId="{053BF90B-F862-41CD-8FD3-56657970268C}" type="presOf" srcId="{FD3A4B3D-B6A1-4EE5-89ED-DC3DD1F112BC}" destId="{59880E53-369E-4B11-8234-970C2D6BF3B8}" srcOrd="0" destOrd="0" presId="urn:microsoft.com/office/officeart/2008/layout/AlternatingHexagons"/>
    <dgm:cxn modelId="{3F800A9D-421A-4F7D-A48A-87BA32DE87EF}" srcId="{C5F57216-55E9-4EEF-96FD-8BBD7EC677D4}" destId="{E6C74B80-E149-42A2-B07C-F0BB8E9534FD}" srcOrd="2" destOrd="0" parTransId="{CDAEE76F-9C20-4844-980F-929E6EDC0831}" sibTransId="{E8B350ED-E411-4358-932A-6EFD0A27D464}"/>
    <dgm:cxn modelId="{B48BBC49-E2FE-44C3-B694-600C13087638}" type="presOf" srcId="{3B623471-421B-40AE-8626-75D5E4C45B6B}" destId="{E0500581-31BC-40FB-85D8-9EF03F277BEE}" srcOrd="0" destOrd="0" presId="urn:microsoft.com/office/officeart/2008/layout/AlternatingHexagons"/>
    <dgm:cxn modelId="{28E4A8EB-97C3-459F-B1E6-44B365501B01}" srcId="{C5F57216-55E9-4EEF-96FD-8BBD7EC677D4}" destId="{3B623471-421B-40AE-8626-75D5E4C45B6B}" srcOrd="1" destOrd="0" parTransId="{7B7942A0-A8E6-440C-AD7D-9D602F952688}" sibTransId="{E0AE54D9-ECC4-402D-8F5C-1F6317BBDED0}"/>
    <dgm:cxn modelId="{D86F2CC0-3754-4184-ABDB-236A608C6FE7}" srcId="{C5F57216-55E9-4EEF-96FD-8BBD7EC677D4}" destId="{F08707B0-AB39-41DC-AC12-011C412466BE}" srcOrd="0" destOrd="0" parTransId="{E59F5009-C586-4AC5-AFC6-DD3CBD13972A}" sibTransId="{FD3A4B3D-B6A1-4EE5-89ED-DC3DD1F112BC}"/>
    <dgm:cxn modelId="{0E455886-93D3-4C85-B4D1-6BFFA9CCB438}" type="presOf" srcId="{E0AE54D9-ECC4-402D-8F5C-1F6317BBDED0}" destId="{6CA7F0AE-3CED-46DA-8997-9ACB1E9C2865}" srcOrd="0" destOrd="0" presId="urn:microsoft.com/office/officeart/2008/layout/AlternatingHexagons"/>
    <dgm:cxn modelId="{75B43AF0-2793-429E-B265-29B6B6DB2BB6}" type="presOf" srcId="{E6C74B80-E149-42A2-B07C-F0BB8E9534FD}" destId="{A00C15BD-034F-41AF-A18C-2B900F824B0F}" srcOrd="0" destOrd="0" presId="urn:microsoft.com/office/officeart/2008/layout/AlternatingHexagons"/>
    <dgm:cxn modelId="{ED743E69-20E7-41FA-BD53-F53610988A5A}" type="presParOf" srcId="{628FDCE4-90D5-46E4-BEEC-636E34C9C2A2}" destId="{43E158B7-9BF4-4E63-8E6B-0A2B749AA261}" srcOrd="0" destOrd="0" presId="urn:microsoft.com/office/officeart/2008/layout/AlternatingHexagons"/>
    <dgm:cxn modelId="{8F59ABBF-A067-4D5F-9CD0-BFCE1DB7AEDE}" type="presParOf" srcId="{43E158B7-9BF4-4E63-8E6B-0A2B749AA261}" destId="{5CB18C37-C998-4B18-9619-2614F4F90A9D}" srcOrd="0" destOrd="0" presId="urn:microsoft.com/office/officeart/2008/layout/AlternatingHexagons"/>
    <dgm:cxn modelId="{797915DF-CE2B-4B9B-968C-DAFF6CCFAB91}" type="presParOf" srcId="{43E158B7-9BF4-4E63-8E6B-0A2B749AA261}" destId="{3B8F5DFA-ECC4-423E-952B-7949FE3C0C8E}" srcOrd="1" destOrd="0" presId="urn:microsoft.com/office/officeart/2008/layout/AlternatingHexagons"/>
    <dgm:cxn modelId="{E3C7B9AE-A2F8-4F80-9478-23C1005D27D5}" type="presParOf" srcId="{43E158B7-9BF4-4E63-8E6B-0A2B749AA261}" destId="{C71697F3-8002-481B-B563-3CECF6C537B6}" srcOrd="2" destOrd="0" presId="urn:microsoft.com/office/officeart/2008/layout/AlternatingHexagons"/>
    <dgm:cxn modelId="{78E1F312-3DBE-4BC1-AFCC-66B9E54B209E}" type="presParOf" srcId="{43E158B7-9BF4-4E63-8E6B-0A2B749AA261}" destId="{8E85398E-04CE-49E1-84ED-218803C311BC}" srcOrd="3" destOrd="0" presId="urn:microsoft.com/office/officeart/2008/layout/AlternatingHexagons"/>
    <dgm:cxn modelId="{CECBAF26-864B-4916-8EFD-3E823099E685}" type="presParOf" srcId="{43E158B7-9BF4-4E63-8E6B-0A2B749AA261}" destId="{59880E53-369E-4B11-8234-970C2D6BF3B8}" srcOrd="4" destOrd="0" presId="urn:microsoft.com/office/officeart/2008/layout/AlternatingHexagons"/>
    <dgm:cxn modelId="{CB249781-D958-4AA9-9942-C38C77C0FE0B}" type="presParOf" srcId="{628FDCE4-90D5-46E4-BEEC-636E34C9C2A2}" destId="{AF3ACF2C-2DF3-4103-82C3-D237CD79EA96}" srcOrd="1" destOrd="0" presId="urn:microsoft.com/office/officeart/2008/layout/AlternatingHexagons"/>
    <dgm:cxn modelId="{03466DA4-8212-40E6-A68A-972D21F07D57}" type="presParOf" srcId="{628FDCE4-90D5-46E4-BEEC-636E34C9C2A2}" destId="{DC470062-AE20-4168-8A3C-4B7B4F1F017E}" srcOrd="2" destOrd="0" presId="urn:microsoft.com/office/officeart/2008/layout/AlternatingHexagons"/>
    <dgm:cxn modelId="{F7C5338B-2076-41AB-A542-90AF21F65305}" type="presParOf" srcId="{DC470062-AE20-4168-8A3C-4B7B4F1F017E}" destId="{E0500581-31BC-40FB-85D8-9EF03F277BEE}" srcOrd="0" destOrd="0" presId="urn:microsoft.com/office/officeart/2008/layout/AlternatingHexagons"/>
    <dgm:cxn modelId="{8BEAFF62-CDF9-4644-9E84-7C6BC4364754}" type="presParOf" srcId="{DC470062-AE20-4168-8A3C-4B7B4F1F017E}" destId="{67ADEFBC-9A97-4718-892D-6CD06ADEBFE8}" srcOrd="1" destOrd="0" presId="urn:microsoft.com/office/officeart/2008/layout/AlternatingHexagons"/>
    <dgm:cxn modelId="{AA94FA4B-8493-4206-A47A-F3DB64576330}" type="presParOf" srcId="{DC470062-AE20-4168-8A3C-4B7B4F1F017E}" destId="{78F607C2-6DC6-46D9-86B7-22F865FF82DD}" srcOrd="2" destOrd="0" presId="urn:microsoft.com/office/officeart/2008/layout/AlternatingHexagons"/>
    <dgm:cxn modelId="{F0D98524-8191-4227-ABF3-39E556AABCB9}" type="presParOf" srcId="{DC470062-AE20-4168-8A3C-4B7B4F1F017E}" destId="{E23707B7-33F3-42A9-969A-4D7B1345F9FC}" srcOrd="3" destOrd="0" presId="urn:microsoft.com/office/officeart/2008/layout/AlternatingHexagons"/>
    <dgm:cxn modelId="{5D75387D-7B3D-4F7A-9646-F7F75001292F}" type="presParOf" srcId="{DC470062-AE20-4168-8A3C-4B7B4F1F017E}" destId="{6CA7F0AE-3CED-46DA-8997-9ACB1E9C2865}" srcOrd="4" destOrd="0" presId="urn:microsoft.com/office/officeart/2008/layout/AlternatingHexagons"/>
    <dgm:cxn modelId="{D94B7F53-2655-4AB8-BE7C-82500A510239}" type="presParOf" srcId="{628FDCE4-90D5-46E4-BEEC-636E34C9C2A2}" destId="{17D92D3A-8C37-4553-8A22-11595757AFB2}" srcOrd="3" destOrd="0" presId="urn:microsoft.com/office/officeart/2008/layout/AlternatingHexagons"/>
    <dgm:cxn modelId="{38839F00-A780-471C-AB75-D998D5049BB0}" type="presParOf" srcId="{628FDCE4-90D5-46E4-BEEC-636E34C9C2A2}" destId="{41D044F8-9922-4C80-8E81-5823D1772EA0}" srcOrd="4" destOrd="0" presId="urn:microsoft.com/office/officeart/2008/layout/AlternatingHexagons"/>
    <dgm:cxn modelId="{7F66D319-5D75-45EE-805F-E035577AFC2D}" type="presParOf" srcId="{41D044F8-9922-4C80-8E81-5823D1772EA0}" destId="{A00C15BD-034F-41AF-A18C-2B900F824B0F}" srcOrd="0" destOrd="0" presId="urn:microsoft.com/office/officeart/2008/layout/AlternatingHexagons"/>
    <dgm:cxn modelId="{29D8C38D-CCFF-4471-8124-8F859B60C68F}" type="presParOf" srcId="{41D044F8-9922-4C80-8E81-5823D1772EA0}" destId="{E32AA036-4810-472D-A772-42561E431ED4}" srcOrd="1" destOrd="0" presId="urn:microsoft.com/office/officeart/2008/layout/AlternatingHexagons"/>
    <dgm:cxn modelId="{2DB272EF-BE9A-42AD-B35F-2B19E0D52107}" type="presParOf" srcId="{41D044F8-9922-4C80-8E81-5823D1772EA0}" destId="{E10173D5-FE81-4844-B069-B41364833A4D}" srcOrd="2" destOrd="0" presId="urn:microsoft.com/office/officeart/2008/layout/AlternatingHexagons"/>
    <dgm:cxn modelId="{9D00E011-6E56-4982-9330-67F7B4AE3FD6}" type="presParOf" srcId="{41D044F8-9922-4C80-8E81-5823D1772EA0}" destId="{DB5D5887-0349-4BC5-A4E0-AD8293E78F7D}" srcOrd="3" destOrd="0" presId="urn:microsoft.com/office/officeart/2008/layout/AlternatingHexagons"/>
    <dgm:cxn modelId="{34EB3BAC-5DC2-44A2-BAA3-4CFA5E0BF5FC}" type="presParOf" srcId="{41D044F8-9922-4C80-8E81-5823D1772EA0}" destId="{EE2B9876-033E-40BD-90AF-6EC7B8F1E0FF}" srcOrd="4" destOrd="0" presId="urn:microsoft.com/office/officeart/2008/layout/AlternatingHexagon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8C37-C998-4B18-9619-2614F4F90A9D}">
      <dsp:nvSpPr>
        <dsp:cNvPr id="0" name=""/>
        <dsp:cNvSpPr/>
      </dsp:nvSpPr>
      <dsp:spPr>
        <a:xfrm rot="5400000">
          <a:off x="2677431" y="106680"/>
          <a:ext cx="1639928" cy="1426737"/>
        </a:xfrm>
        <a:prstGeom prst="hexagon">
          <a:avLst>
            <a:gd name="adj" fmla="val 25000"/>
            <a:gd name="vf" fmla="val 115470"/>
          </a:avLst>
        </a:prstGeom>
        <a:solidFill>
          <a:srgbClr val="ACD5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Aggregate and shares of household consumption</a:t>
          </a:r>
          <a:endParaRPr lang="en-GB" sz="1200" kern="1200" dirty="0">
            <a:solidFill>
              <a:srgbClr val="123D6B"/>
            </a:solidFill>
          </a:endParaRPr>
        </a:p>
      </dsp:txBody>
      <dsp:txXfrm rot="-5400000">
        <a:off x="3006359" y="255640"/>
        <a:ext cx="982071" cy="1128818"/>
      </dsp:txXfrm>
    </dsp:sp>
    <dsp:sp modelId="{3B8F5DFA-ECC4-423E-952B-7949FE3C0C8E}">
      <dsp:nvSpPr>
        <dsp:cNvPr id="0" name=""/>
        <dsp:cNvSpPr/>
      </dsp:nvSpPr>
      <dsp:spPr>
        <a:xfrm>
          <a:off x="4254058" y="328070"/>
          <a:ext cx="1830159" cy="983956"/>
        </a:xfrm>
        <a:prstGeom prst="rect">
          <a:avLst/>
        </a:prstGeom>
        <a:noFill/>
        <a:ln>
          <a:noFill/>
        </a:ln>
        <a:effectLst/>
      </dsp:spPr>
      <dsp:style>
        <a:lnRef idx="0">
          <a:scrgbClr r="0" g="0" b="0"/>
        </a:lnRef>
        <a:fillRef idx="0">
          <a:scrgbClr r="0" g="0" b="0"/>
        </a:fillRef>
        <a:effectRef idx="0">
          <a:scrgbClr r="0" g="0" b="0"/>
        </a:effectRef>
        <a:fontRef idx="minor"/>
      </dsp:style>
    </dsp:sp>
    <dsp:sp modelId="{59880E53-369E-4B11-8234-970C2D6BF3B8}">
      <dsp:nvSpPr>
        <dsp:cNvPr id="0" name=""/>
        <dsp:cNvSpPr/>
      </dsp:nvSpPr>
      <dsp:spPr>
        <a:xfrm rot="5400000">
          <a:off x="1136555" y="106680"/>
          <a:ext cx="1639928" cy="1426737"/>
        </a:xfrm>
        <a:prstGeom prst="hexagon">
          <a:avLst>
            <a:gd name="adj" fmla="val 25000"/>
            <a:gd name="vf" fmla="val 11547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Material use</a:t>
          </a:r>
        </a:p>
      </dsp:txBody>
      <dsp:txXfrm rot="-5400000">
        <a:off x="1465483" y="255640"/>
        <a:ext cx="982071" cy="1128818"/>
      </dsp:txXfrm>
    </dsp:sp>
    <dsp:sp modelId="{E0500581-31BC-40FB-85D8-9EF03F277BEE}">
      <dsp:nvSpPr>
        <dsp:cNvPr id="0" name=""/>
        <dsp:cNvSpPr/>
      </dsp:nvSpPr>
      <dsp:spPr>
        <a:xfrm rot="5400000">
          <a:off x="1904041" y="1498651"/>
          <a:ext cx="1639928" cy="1426737"/>
        </a:xfrm>
        <a:prstGeom prst="hexagon">
          <a:avLst>
            <a:gd name="adj" fmla="val 25000"/>
            <a:gd name="vf" fmla="val 115470"/>
          </a:avLst>
        </a:prstGeom>
        <a:solidFill>
          <a:srgbClr val="ACD5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Normal output</a:t>
          </a:r>
          <a:endParaRPr lang="en-GB" sz="1200" kern="1200" dirty="0">
            <a:solidFill>
              <a:srgbClr val="123D6B"/>
            </a:solidFill>
          </a:endParaRPr>
        </a:p>
      </dsp:txBody>
      <dsp:txXfrm rot="-5400000">
        <a:off x="2232969" y="1647611"/>
        <a:ext cx="982071" cy="1128818"/>
      </dsp:txXfrm>
    </dsp:sp>
    <dsp:sp modelId="{67ADEFBC-9A97-4718-892D-6CD06ADEBFE8}">
      <dsp:nvSpPr>
        <dsp:cNvPr id="0" name=""/>
        <dsp:cNvSpPr/>
      </dsp:nvSpPr>
      <dsp:spPr>
        <a:xfrm>
          <a:off x="180477" y="1720041"/>
          <a:ext cx="1771122" cy="983956"/>
        </a:xfrm>
        <a:prstGeom prst="rect">
          <a:avLst/>
        </a:prstGeom>
        <a:noFill/>
        <a:ln>
          <a:noFill/>
        </a:ln>
        <a:effectLst/>
      </dsp:spPr>
      <dsp:style>
        <a:lnRef idx="0">
          <a:scrgbClr r="0" g="0" b="0"/>
        </a:lnRef>
        <a:fillRef idx="0">
          <a:scrgbClr r="0" g="0" b="0"/>
        </a:fillRef>
        <a:effectRef idx="0">
          <a:scrgbClr r="0" g="0" b="0"/>
        </a:effectRef>
        <a:fontRef idx="minor"/>
      </dsp:style>
    </dsp:sp>
    <dsp:sp modelId="{6CA7F0AE-3CED-46DA-8997-9ACB1E9C2865}">
      <dsp:nvSpPr>
        <dsp:cNvPr id="0" name=""/>
        <dsp:cNvSpPr/>
      </dsp:nvSpPr>
      <dsp:spPr>
        <a:xfrm rot="5400000">
          <a:off x="3444918" y="1498651"/>
          <a:ext cx="1639928" cy="1426737"/>
        </a:xfrm>
        <a:prstGeom prst="hexagon">
          <a:avLst>
            <a:gd name="adj" fmla="val 25000"/>
            <a:gd name="vf" fmla="val 115470"/>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err="1">
              <a:solidFill>
                <a:srgbClr val="123D6B"/>
              </a:solidFill>
            </a:rPr>
            <a:t>Labour</a:t>
          </a:r>
          <a:r>
            <a:rPr lang="en-US" sz="1200" kern="1200" dirty="0">
              <a:solidFill>
                <a:srgbClr val="123D6B"/>
              </a:solidFill>
            </a:rPr>
            <a:t> market participation rate</a:t>
          </a:r>
          <a:endParaRPr lang="en-GB" sz="1200" kern="1200" dirty="0">
            <a:solidFill>
              <a:srgbClr val="123D6B"/>
            </a:solidFill>
          </a:endParaRPr>
        </a:p>
      </dsp:txBody>
      <dsp:txXfrm rot="-5400000">
        <a:off x="3773846" y="1647611"/>
        <a:ext cx="982071" cy="1128818"/>
      </dsp:txXfrm>
    </dsp:sp>
    <dsp:sp modelId="{A00C15BD-034F-41AF-A18C-2B900F824B0F}">
      <dsp:nvSpPr>
        <dsp:cNvPr id="0" name=""/>
        <dsp:cNvSpPr/>
      </dsp:nvSpPr>
      <dsp:spPr>
        <a:xfrm rot="5400000">
          <a:off x="2677431" y="2890622"/>
          <a:ext cx="1639928" cy="1426737"/>
        </a:xfrm>
        <a:prstGeom prst="hexagon">
          <a:avLst>
            <a:gd name="adj" fmla="val 25000"/>
            <a:gd name="vf" fmla="val 115470"/>
          </a:avLst>
        </a:prstGeom>
        <a:solidFill>
          <a:srgbClr val="ACD5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Investment in dwellings</a:t>
          </a:r>
          <a:endParaRPr lang="en-GB" sz="1200" kern="1200" dirty="0">
            <a:solidFill>
              <a:srgbClr val="123D6B"/>
            </a:solidFill>
          </a:endParaRPr>
        </a:p>
      </dsp:txBody>
      <dsp:txXfrm rot="-5400000">
        <a:off x="3006359" y="3039582"/>
        <a:ext cx="982071" cy="1128818"/>
      </dsp:txXfrm>
    </dsp:sp>
    <dsp:sp modelId="{E32AA036-4810-472D-A772-42561E431ED4}">
      <dsp:nvSpPr>
        <dsp:cNvPr id="0" name=""/>
        <dsp:cNvSpPr/>
      </dsp:nvSpPr>
      <dsp:spPr>
        <a:xfrm>
          <a:off x="4254058" y="3112012"/>
          <a:ext cx="1830159" cy="983956"/>
        </a:xfrm>
        <a:prstGeom prst="rect">
          <a:avLst/>
        </a:prstGeom>
        <a:noFill/>
        <a:ln>
          <a:noFill/>
        </a:ln>
        <a:effectLst/>
      </dsp:spPr>
      <dsp:style>
        <a:lnRef idx="0">
          <a:scrgbClr r="0" g="0" b="0"/>
        </a:lnRef>
        <a:fillRef idx="0">
          <a:scrgbClr r="0" g="0" b="0"/>
        </a:fillRef>
        <a:effectRef idx="0">
          <a:scrgbClr r="0" g="0" b="0"/>
        </a:effectRef>
        <a:fontRef idx="minor"/>
      </dsp:style>
    </dsp:sp>
    <dsp:sp modelId="{EE2B9876-033E-40BD-90AF-6EC7B8F1E0FF}">
      <dsp:nvSpPr>
        <dsp:cNvPr id="0" name=""/>
        <dsp:cNvSpPr/>
      </dsp:nvSpPr>
      <dsp:spPr>
        <a:xfrm rot="5400000">
          <a:off x="1136555" y="2890622"/>
          <a:ext cx="1639928" cy="1426737"/>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Residual income (non-employment)</a:t>
          </a:r>
          <a:endParaRPr lang="en-GB" sz="1200" kern="1200" dirty="0">
            <a:solidFill>
              <a:srgbClr val="123D6B"/>
            </a:solidFill>
          </a:endParaRPr>
        </a:p>
      </dsp:txBody>
      <dsp:txXfrm rot="-5400000">
        <a:off x="1465483" y="3039582"/>
        <a:ext cx="982071" cy="1128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8C37-C998-4B18-9619-2614F4F90A9D}">
      <dsp:nvSpPr>
        <dsp:cNvPr id="0" name=""/>
        <dsp:cNvSpPr/>
      </dsp:nvSpPr>
      <dsp:spPr>
        <a:xfrm rot="5400000">
          <a:off x="2677431" y="106680"/>
          <a:ext cx="1639928" cy="142673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GB" sz="1200" kern="1200" dirty="0"/>
        </a:p>
      </dsp:txBody>
      <dsp:txXfrm rot="-5400000">
        <a:off x="3006359" y="255640"/>
        <a:ext cx="982071" cy="1128818"/>
      </dsp:txXfrm>
    </dsp:sp>
    <dsp:sp modelId="{3B8F5DFA-ECC4-423E-952B-7949FE3C0C8E}">
      <dsp:nvSpPr>
        <dsp:cNvPr id="0" name=""/>
        <dsp:cNvSpPr/>
      </dsp:nvSpPr>
      <dsp:spPr>
        <a:xfrm>
          <a:off x="4254058" y="328070"/>
          <a:ext cx="1830159" cy="983956"/>
        </a:xfrm>
        <a:prstGeom prst="rect">
          <a:avLst/>
        </a:prstGeom>
        <a:noFill/>
        <a:ln>
          <a:noFill/>
        </a:ln>
        <a:effectLst/>
      </dsp:spPr>
      <dsp:style>
        <a:lnRef idx="0">
          <a:scrgbClr r="0" g="0" b="0"/>
        </a:lnRef>
        <a:fillRef idx="0">
          <a:scrgbClr r="0" g="0" b="0"/>
        </a:fillRef>
        <a:effectRef idx="0">
          <a:scrgbClr r="0" g="0" b="0"/>
        </a:effectRef>
        <a:fontRef idx="minor"/>
      </dsp:style>
    </dsp:sp>
    <dsp:sp modelId="{59880E53-369E-4B11-8234-970C2D6BF3B8}">
      <dsp:nvSpPr>
        <dsp:cNvPr id="0" name=""/>
        <dsp:cNvSpPr/>
      </dsp:nvSpPr>
      <dsp:spPr>
        <a:xfrm rot="5400000">
          <a:off x="1136555" y="106680"/>
          <a:ext cx="1639928" cy="1426737"/>
        </a:xfrm>
        <a:prstGeom prst="hexagon">
          <a:avLst>
            <a:gd name="adj" fmla="val 25000"/>
            <a:gd name="vf" fmla="val 115470"/>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Industrial</a:t>
          </a:r>
          <a:r>
            <a:rPr lang="en-US" sz="1200" kern="1200" dirty="0"/>
            <a:t> </a:t>
          </a:r>
          <a:r>
            <a:rPr lang="en-US" sz="1200" kern="1200" dirty="0">
              <a:solidFill>
                <a:srgbClr val="123D6B"/>
              </a:solidFill>
            </a:rPr>
            <a:t>average earnings</a:t>
          </a:r>
          <a:endParaRPr lang="en-GB" sz="1200" kern="1200" dirty="0">
            <a:solidFill>
              <a:srgbClr val="123D6B"/>
            </a:solidFill>
          </a:endParaRPr>
        </a:p>
      </dsp:txBody>
      <dsp:txXfrm rot="-5400000">
        <a:off x="1465483" y="255640"/>
        <a:ext cx="982071" cy="1128818"/>
      </dsp:txXfrm>
    </dsp:sp>
    <dsp:sp modelId="{E0500581-31BC-40FB-85D8-9EF03F277BEE}">
      <dsp:nvSpPr>
        <dsp:cNvPr id="0" name=""/>
        <dsp:cNvSpPr/>
      </dsp:nvSpPr>
      <dsp:spPr>
        <a:xfrm rot="5400000">
          <a:off x="1904041" y="1498651"/>
          <a:ext cx="1639928" cy="1426737"/>
        </a:xfrm>
        <a:prstGeom prst="hexagon">
          <a:avLst>
            <a:gd name="adj" fmla="val 25000"/>
            <a:gd name="vf" fmla="val 115470"/>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Hours worked</a:t>
          </a:r>
          <a:endParaRPr lang="en-GB" sz="1200" kern="1200" dirty="0">
            <a:solidFill>
              <a:srgbClr val="123D6B"/>
            </a:solidFill>
          </a:endParaRPr>
        </a:p>
      </dsp:txBody>
      <dsp:txXfrm rot="-5400000">
        <a:off x="2232969" y="1647611"/>
        <a:ext cx="982071" cy="1128818"/>
      </dsp:txXfrm>
    </dsp:sp>
    <dsp:sp modelId="{67ADEFBC-9A97-4718-892D-6CD06ADEBFE8}">
      <dsp:nvSpPr>
        <dsp:cNvPr id="0" name=""/>
        <dsp:cNvSpPr/>
      </dsp:nvSpPr>
      <dsp:spPr>
        <a:xfrm>
          <a:off x="180477" y="1720041"/>
          <a:ext cx="1771122" cy="983956"/>
        </a:xfrm>
        <a:prstGeom prst="rect">
          <a:avLst/>
        </a:prstGeom>
        <a:noFill/>
        <a:ln>
          <a:noFill/>
        </a:ln>
        <a:effectLst/>
      </dsp:spPr>
      <dsp:style>
        <a:lnRef idx="0">
          <a:scrgbClr r="0" g="0" b="0"/>
        </a:lnRef>
        <a:fillRef idx="0">
          <a:scrgbClr r="0" g="0" b="0"/>
        </a:fillRef>
        <a:effectRef idx="0">
          <a:scrgbClr r="0" g="0" b="0"/>
        </a:effectRef>
        <a:fontRef idx="minor"/>
      </dsp:style>
    </dsp:sp>
    <dsp:sp modelId="{6CA7F0AE-3CED-46DA-8997-9ACB1E9C2865}">
      <dsp:nvSpPr>
        <dsp:cNvPr id="0" name=""/>
        <dsp:cNvSpPr/>
      </dsp:nvSpPr>
      <dsp:spPr>
        <a:xfrm rot="5400000">
          <a:off x="3444918" y="1498651"/>
          <a:ext cx="1639928" cy="142673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rot="-5400000">
        <a:off x="3773846" y="1647611"/>
        <a:ext cx="982071" cy="1128818"/>
      </dsp:txXfrm>
    </dsp:sp>
    <dsp:sp modelId="{A00C15BD-034F-41AF-A18C-2B900F824B0F}">
      <dsp:nvSpPr>
        <dsp:cNvPr id="0" name=""/>
        <dsp:cNvSpPr/>
      </dsp:nvSpPr>
      <dsp:spPr>
        <a:xfrm rot="5400000">
          <a:off x="2677431" y="2890622"/>
          <a:ext cx="1639928" cy="1426737"/>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GB" sz="1200" kern="1200" dirty="0"/>
        </a:p>
      </dsp:txBody>
      <dsp:txXfrm rot="-5400000">
        <a:off x="3006359" y="3039582"/>
        <a:ext cx="982071" cy="1128818"/>
      </dsp:txXfrm>
    </dsp:sp>
    <dsp:sp modelId="{E32AA036-4810-472D-A772-42561E431ED4}">
      <dsp:nvSpPr>
        <dsp:cNvPr id="0" name=""/>
        <dsp:cNvSpPr/>
      </dsp:nvSpPr>
      <dsp:spPr>
        <a:xfrm>
          <a:off x="4254058" y="3112012"/>
          <a:ext cx="1830159" cy="983956"/>
        </a:xfrm>
        <a:prstGeom prst="rect">
          <a:avLst/>
        </a:prstGeom>
        <a:noFill/>
        <a:ln>
          <a:noFill/>
        </a:ln>
        <a:effectLst/>
      </dsp:spPr>
      <dsp:style>
        <a:lnRef idx="0">
          <a:scrgbClr r="0" g="0" b="0"/>
        </a:lnRef>
        <a:fillRef idx="0">
          <a:scrgbClr r="0" g="0" b="0"/>
        </a:fillRef>
        <a:effectRef idx="0">
          <a:scrgbClr r="0" g="0" b="0"/>
        </a:effectRef>
        <a:fontRef idx="minor"/>
      </dsp:style>
    </dsp:sp>
    <dsp:sp modelId="{EE2B9876-033E-40BD-90AF-6EC7B8F1E0FF}">
      <dsp:nvSpPr>
        <dsp:cNvPr id="0" name=""/>
        <dsp:cNvSpPr/>
      </dsp:nvSpPr>
      <dsp:spPr>
        <a:xfrm rot="5400000">
          <a:off x="1136555" y="2890622"/>
          <a:ext cx="1639928" cy="1426737"/>
        </a:xfrm>
        <a:prstGeom prst="hexagon">
          <a:avLst>
            <a:gd name="adj" fmla="val 25000"/>
            <a:gd name="vf" fmla="val 115470"/>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Industrial employment</a:t>
          </a:r>
          <a:endParaRPr lang="en-GB" sz="1200" kern="1200" dirty="0">
            <a:solidFill>
              <a:srgbClr val="123D6B"/>
            </a:solidFill>
          </a:endParaRPr>
        </a:p>
      </dsp:txBody>
      <dsp:txXfrm rot="-5400000">
        <a:off x="1465483" y="3039582"/>
        <a:ext cx="982071" cy="1128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8C37-C998-4B18-9619-2614F4F90A9D}">
      <dsp:nvSpPr>
        <dsp:cNvPr id="0" name=""/>
        <dsp:cNvSpPr/>
      </dsp:nvSpPr>
      <dsp:spPr>
        <a:xfrm rot="5400000">
          <a:off x="3541739" y="107658"/>
          <a:ext cx="1639166" cy="1426074"/>
        </a:xfrm>
        <a:prstGeom prst="hexagon">
          <a:avLst>
            <a:gd name="adj" fmla="val 25000"/>
            <a:gd name="vf" fmla="val 115470"/>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Shares of coal, oil, gas and electricity</a:t>
          </a:r>
          <a:endParaRPr lang="en-GB" sz="1200" kern="1200" dirty="0">
            <a:solidFill>
              <a:srgbClr val="123D6B"/>
            </a:solidFill>
          </a:endParaRPr>
        </a:p>
      </dsp:txBody>
      <dsp:txXfrm rot="-5400000">
        <a:off x="3870515" y="256549"/>
        <a:ext cx="981614" cy="1128292"/>
      </dsp:txXfrm>
    </dsp:sp>
    <dsp:sp modelId="{3B8F5DFA-ECC4-423E-952B-7949FE3C0C8E}">
      <dsp:nvSpPr>
        <dsp:cNvPr id="0" name=""/>
        <dsp:cNvSpPr/>
      </dsp:nvSpPr>
      <dsp:spPr>
        <a:xfrm>
          <a:off x="5117633" y="328945"/>
          <a:ext cx="1829309" cy="983499"/>
        </a:xfrm>
        <a:prstGeom prst="rect">
          <a:avLst/>
        </a:prstGeom>
        <a:noFill/>
        <a:ln>
          <a:noFill/>
        </a:ln>
        <a:effectLst/>
      </dsp:spPr>
      <dsp:style>
        <a:lnRef idx="0">
          <a:scrgbClr r="0" g="0" b="0"/>
        </a:lnRef>
        <a:fillRef idx="0">
          <a:scrgbClr r="0" g="0" b="0"/>
        </a:fillRef>
        <a:effectRef idx="0">
          <a:scrgbClr r="0" g="0" b="0"/>
        </a:effectRef>
        <a:fontRef idx="minor"/>
      </dsp:style>
    </dsp:sp>
    <dsp:sp modelId="{59880E53-369E-4B11-8234-970C2D6BF3B8}">
      <dsp:nvSpPr>
        <dsp:cNvPr id="0" name=""/>
        <dsp:cNvSpPr/>
      </dsp:nvSpPr>
      <dsp:spPr>
        <a:xfrm rot="5400000">
          <a:off x="2001578" y="107658"/>
          <a:ext cx="1639166" cy="1426074"/>
        </a:xfrm>
        <a:prstGeom prst="hexagon">
          <a:avLst>
            <a:gd name="adj" fmla="val 25000"/>
            <a:gd name="vf" fmla="val 115470"/>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Aggregate energy </a:t>
          </a:r>
          <a:endParaRPr lang="en-GB" sz="1200" kern="1200" dirty="0">
            <a:solidFill>
              <a:srgbClr val="123D6B"/>
            </a:solidFill>
          </a:endParaRPr>
        </a:p>
      </dsp:txBody>
      <dsp:txXfrm rot="-5400000">
        <a:off x="2330354" y="256549"/>
        <a:ext cx="981614" cy="1128292"/>
      </dsp:txXfrm>
    </dsp:sp>
    <dsp:sp modelId="{E0500581-31BC-40FB-85D8-9EF03F277BEE}">
      <dsp:nvSpPr>
        <dsp:cNvPr id="0" name=""/>
        <dsp:cNvSpPr/>
      </dsp:nvSpPr>
      <dsp:spPr>
        <a:xfrm rot="5400000">
          <a:off x="2768708" y="1498982"/>
          <a:ext cx="1639166" cy="1426074"/>
        </a:xfrm>
        <a:prstGeom prst="hexagon">
          <a:avLst>
            <a:gd name="adj" fmla="val 25000"/>
            <a:gd name="vf" fmla="val 115470"/>
          </a:avLst>
        </a:prstGeom>
        <a:solidFill>
          <a:srgbClr val="CC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solidFill>
                <a:srgbClr val="123D6B"/>
              </a:solidFill>
            </a:rPr>
            <a:t>Bilateral trade</a:t>
          </a:r>
        </a:p>
      </dsp:txBody>
      <dsp:txXfrm rot="-5400000">
        <a:off x="3097484" y="1647873"/>
        <a:ext cx="981614" cy="1128292"/>
      </dsp:txXfrm>
    </dsp:sp>
    <dsp:sp modelId="{67ADEFBC-9A97-4718-892D-6CD06ADEBFE8}">
      <dsp:nvSpPr>
        <dsp:cNvPr id="0" name=""/>
        <dsp:cNvSpPr/>
      </dsp:nvSpPr>
      <dsp:spPr>
        <a:xfrm>
          <a:off x="1045944" y="1720270"/>
          <a:ext cx="1770299" cy="983499"/>
        </a:xfrm>
        <a:prstGeom prst="rect">
          <a:avLst/>
        </a:prstGeom>
        <a:noFill/>
        <a:ln>
          <a:noFill/>
        </a:ln>
        <a:effectLst/>
      </dsp:spPr>
      <dsp:style>
        <a:lnRef idx="0">
          <a:scrgbClr r="0" g="0" b="0"/>
        </a:lnRef>
        <a:fillRef idx="0">
          <a:scrgbClr r="0" g="0" b="0"/>
        </a:fillRef>
        <a:effectRef idx="0">
          <a:scrgbClr r="0" g="0" b="0"/>
        </a:effectRef>
        <a:fontRef idx="minor"/>
      </dsp:style>
    </dsp:sp>
    <dsp:sp modelId="{6CA7F0AE-3CED-46DA-8997-9ACB1E9C2865}">
      <dsp:nvSpPr>
        <dsp:cNvPr id="0" name=""/>
        <dsp:cNvSpPr/>
      </dsp:nvSpPr>
      <dsp:spPr>
        <a:xfrm rot="5400000">
          <a:off x="4308869" y="1498982"/>
          <a:ext cx="1639166" cy="1426074"/>
        </a:xfrm>
        <a:prstGeom prst="hexagon">
          <a:avLst>
            <a:gd name="adj" fmla="val 25000"/>
            <a:gd name="vf" fmla="val 115470"/>
          </a:avLst>
        </a:prstGeom>
        <a:solidFill>
          <a:srgbClr val="ACD5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Industrial investment</a:t>
          </a:r>
          <a:endParaRPr lang="en-GB" sz="1200" kern="1200" dirty="0">
            <a:solidFill>
              <a:srgbClr val="123D6B"/>
            </a:solidFill>
          </a:endParaRPr>
        </a:p>
      </dsp:txBody>
      <dsp:txXfrm rot="-5400000">
        <a:off x="4637645" y="1647873"/>
        <a:ext cx="981614" cy="1128292"/>
      </dsp:txXfrm>
    </dsp:sp>
    <dsp:sp modelId="{A00C15BD-034F-41AF-A18C-2B900F824B0F}">
      <dsp:nvSpPr>
        <dsp:cNvPr id="0" name=""/>
        <dsp:cNvSpPr/>
      </dsp:nvSpPr>
      <dsp:spPr>
        <a:xfrm rot="5400000">
          <a:off x="3541739" y="2890307"/>
          <a:ext cx="1639166" cy="1426074"/>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Industrial prices</a:t>
          </a:r>
          <a:endParaRPr lang="en-GB" sz="1200" kern="1200" dirty="0">
            <a:solidFill>
              <a:srgbClr val="123D6B"/>
            </a:solidFill>
          </a:endParaRPr>
        </a:p>
      </dsp:txBody>
      <dsp:txXfrm rot="-5400000">
        <a:off x="3870515" y="3039198"/>
        <a:ext cx="981614" cy="1128292"/>
      </dsp:txXfrm>
    </dsp:sp>
    <dsp:sp modelId="{E32AA036-4810-472D-A772-42561E431ED4}">
      <dsp:nvSpPr>
        <dsp:cNvPr id="0" name=""/>
        <dsp:cNvSpPr/>
      </dsp:nvSpPr>
      <dsp:spPr>
        <a:xfrm>
          <a:off x="5117633" y="3111594"/>
          <a:ext cx="1829309" cy="983499"/>
        </a:xfrm>
        <a:prstGeom prst="rect">
          <a:avLst/>
        </a:prstGeom>
        <a:noFill/>
        <a:ln>
          <a:noFill/>
        </a:ln>
        <a:effectLst/>
      </dsp:spPr>
      <dsp:style>
        <a:lnRef idx="0">
          <a:scrgbClr r="0" g="0" b="0"/>
        </a:lnRef>
        <a:fillRef idx="0">
          <a:scrgbClr r="0" g="0" b="0"/>
        </a:fillRef>
        <a:effectRef idx="0">
          <a:scrgbClr r="0" g="0" b="0"/>
        </a:effectRef>
        <a:fontRef idx="minor"/>
      </dsp:style>
    </dsp:sp>
    <dsp:sp modelId="{EE2B9876-033E-40BD-90AF-6EC7B8F1E0FF}">
      <dsp:nvSpPr>
        <dsp:cNvPr id="0" name=""/>
        <dsp:cNvSpPr/>
      </dsp:nvSpPr>
      <dsp:spPr>
        <a:xfrm rot="5400000">
          <a:off x="2001578" y="2890307"/>
          <a:ext cx="1639166" cy="1426074"/>
        </a:xfrm>
        <a:prstGeom prst="hexagon">
          <a:avLst>
            <a:gd name="adj" fmla="val 25000"/>
            <a:gd name="vf" fmla="val 1154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a:solidFill>
                <a:srgbClr val="123D6B"/>
              </a:solidFill>
            </a:rPr>
            <a:t>Export and import prices</a:t>
          </a:r>
          <a:endParaRPr lang="en-GB" sz="1200" kern="1200" dirty="0">
            <a:solidFill>
              <a:srgbClr val="123D6B"/>
            </a:solidFill>
          </a:endParaRPr>
        </a:p>
      </dsp:txBody>
      <dsp:txXfrm rot="-5400000">
        <a:off x="2330354" y="3039198"/>
        <a:ext cx="981614" cy="112829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 Id="rId5" Type="http://schemas.openxmlformats.org/officeDocument/2006/relationships/image" Target="../media/image59.emf"/><Relationship Id="rId4"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8627" y="0"/>
            <a:ext cx="4275403" cy="337958"/>
          </a:xfrm>
          <a:prstGeom prst="rect">
            <a:avLst/>
          </a:prstGeom>
        </p:spPr>
        <p:txBody>
          <a:bodyPr vert="horz" lIns="91440" tIns="45720" rIns="91440" bIns="45720" rtlCol="0"/>
          <a:lstStyle>
            <a:lvl1pPr algn="r">
              <a:defRPr sz="1200"/>
            </a:lvl1pPr>
          </a:lstStyle>
          <a:p>
            <a:fld id="{3BE49037-12A2-466F-B73F-4D018D2C0F73}" type="datetimeFigureOut">
              <a:rPr kumimoji="1" lang="ja-JP" altLang="en-US" smtClean="0"/>
              <a:t>2018/7/31</a:t>
            </a:fld>
            <a:endParaRPr kumimoji="1" lang="ja-JP" altLang="en-US"/>
          </a:p>
        </p:txBody>
      </p:sp>
      <p:sp>
        <p:nvSpPr>
          <p:cNvPr id="4" name="フッター プレースホルダー 3"/>
          <p:cNvSpPr>
            <a:spLocks noGrp="1"/>
          </p:cNvSpPr>
          <p:nvPr>
            <p:ph type="ftr" sz="quarter" idx="2"/>
          </p:nvPr>
        </p:nvSpPr>
        <p:spPr>
          <a:xfrm>
            <a:off x="1"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8627" y="6397807"/>
            <a:ext cx="4275403" cy="337957"/>
          </a:xfrm>
          <a:prstGeom prst="rect">
            <a:avLst/>
          </a:prstGeom>
        </p:spPr>
        <p:txBody>
          <a:bodyPr vert="horz" lIns="91440" tIns="45720" rIns="91440" bIns="45720" rtlCol="0" anchor="b"/>
          <a:lstStyle>
            <a:lvl1pPr algn="r">
              <a:defRPr sz="1200"/>
            </a:lvl1pPr>
          </a:lstStyle>
          <a:p>
            <a:fld id="{98F83A84-205A-4ACC-9AA9-04BFDC0E0D79}" type="slidenum">
              <a:rPr kumimoji="1" lang="ja-JP" altLang="en-US" smtClean="0"/>
              <a:t>‹#›</a:t>
            </a:fld>
            <a:endParaRPr kumimoji="1" lang="ja-JP" altLang="en-US"/>
          </a:p>
        </p:txBody>
      </p:sp>
    </p:spTree>
    <p:extLst>
      <p:ext uri="{BB962C8B-B14F-4D97-AF65-F5344CB8AC3E}">
        <p14:creationId xmlns:p14="http://schemas.microsoft.com/office/powerpoint/2010/main" val="2011993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6255" cy="33814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7733" y="0"/>
            <a:ext cx="4276254" cy="338143"/>
          </a:xfrm>
          <a:prstGeom prst="rect">
            <a:avLst/>
          </a:prstGeom>
        </p:spPr>
        <p:txBody>
          <a:bodyPr vert="horz" lIns="91440" tIns="45720" rIns="91440" bIns="45720" rtlCol="0"/>
          <a:lstStyle>
            <a:lvl1pPr algn="r">
              <a:defRPr sz="1200"/>
            </a:lvl1pPr>
          </a:lstStyle>
          <a:p>
            <a:fld id="{AF902C8E-EE30-460F-AB25-424513889081}" type="datetimeFigureOut">
              <a:rPr kumimoji="1" lang="ja-JP" altLang="en-US" smtClean="0"/>
              <a:t>2018/7/31</a:t>
            </a:fld>
            <a:endParaRPr kumimoji="1" lang="ja-JP" altLang="en-US"/>
          </a:p>
        </p:txBody>
      </p:sp>
      <p:sp>
        <p:nvSpPr>
          <p:cNvPr id="4" name="スライド イメージ プレースホルダー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5934" y="3241620"/>
            <a:ext cx="7894446" cy="265203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397620"/>
            <a:ext cx="4276255" cy="33814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7733" y="6397620"/>
            <a:ext cx="4276254" cy="338143"/>
          </a:xfrm>
          <a:prstGeom prst="rect">
            <a:avLst/>
          </a:prstGeom>
        </p:spPr>
        <p:txBody>
          <a:bodyPr vert="horz" lIns="91440" tIns="45720" rIns="91440" bIns="45720" rtlCol="0" anchor="b"/>
          <a:lstStyle>
            <a:lvl1pPr algn="r">
              <a:defRPr sz="1200"/>
            </a:lvl1pPr>
          </a:lstStyle>
          <a:p>
            <a:fld id="{C1141A71-453B-4110-B20E-6245A5B44F2D}" type="slidenum">
              <a:rPr kumimoji="1" lang="ja-JP" altLang="en-US" smtClean="0"/>
              <a:t>‹#›</a:t>
            </a:fld>
            <a:endParaRPr kumimoji="1" lang="ja-JP" altLang="en-US"/>
          </a:p>
        </p:txBody>
      </p:sp>
    </p:spTree>
    <p:extLst>
      <p:ext uri="{BB962C8B-B14F-4D97-AF65-F5344CB8AC3E}">
        <p14:creationId xmlns:p14="http://schemas.microsoft.com/office/powerpoint/2010/main" val="28414029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40C34-7C32-4B41-8007-9707526CC2FC}" type="slidenum">
              <a:rPr lang="en-GB"/>
              <a:pPr/>
              <a:t>10</a:t>
            </a:fld>
            <a:endParaRPr lang="en-GB"/>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HP</a:t>
            </a:r>
          </a:p>
        </p:txBody>
      </p:sp>
    </p:spTree>
    <p:extLst>
      <p:ext uri="{BB962C8B-B14F-4D97-AF65-F5344CB8AC3E}">
        <p14:creationId xmlns:p14="http://schemas.microsoft.com/office/powerpoint/2010/main" val="233082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40C34-7C32-4B41-8007-9707526CC2FC}" type="slidenum">
              <a:rPr lang="en-GB"/>
              <a:pPr/>
              <a:t>26</a:t>
            </a:fld>
            <a:endParaRPr lang="en-GB"/>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8973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86050" y="504825"/>
            <a:ext cx="4494213" cy="2527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B44E0C0-3E42-413E-9C22-F25DB9E153E8}" type="slidenum">
              <a:rPr kumimoji="1" lang="ja-JP" altLang="en-US" smtClean="0"/>
              <a:t>63</a:t>
            </a:fld>
            <a:endParaRPr kumimoji="1" lang="ja-JP" altLang="en-US"/>
          </a:p>
        </p:txBody>
      </p:sp>
    </p:spTree>
    <p:extLst>
      <p:ext uri="{BB962C8B-B14F-4D97-AF65-F5344CB8AC3E}">
        <p14:creationId xmlns:p14="http://schemas.microsoft.com/office/powerpoint/2010/main" val="1000976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686050" y="504825"/>
            <a:ext cx="4494213" cy="25273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B44E0C0-3E42-413E-9C22-F25DB9E153E8}" type="slidenum">
              <a:rPr kumimoji="1" lang="ja-JP" altLang="en-US" smtClean="0"/>
              <a:t>71</a:t>
            </a:fld>
            <a:endParaRPr kumimoji="1" lang="ja-JP" altLang="en-US"/>
          </a:p>
        </p:txBody>
      </p:sp>
    </p:spTree>
    <p:extLst>
      <p:ext uri="{BB962C8B-B14F-4D97-AF65-F5344CB8AC3E}">
        <p14:creationId xmlns:p14="http://schemas.microsoft.com/office/powerpoint/2010/main" val="197659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89013">
              <a:defRPr sz="1600">
                <a:solidFill>
                  <a:schemeClr val="tx1"/>
                </a:solidFill>
                <a:latin typeface="Times New Roman" pitchFamily="18" charset="0"/>
              </a:defRPr>
            </a:lvl1pPr>
            <a:lvl2pPr marL="742950" indent="-285750" defTabSz="989013">
              <a:defRPr sz="1600">
                <a:solidFill>
                  <a:schemeClr val="tx1"/>
                </a:solidFill>
                <a:latin typeface="Times New Roman" pitchFamily="18" charset="0"/>
              </a:defRPr>
            </a:lvl2pPr>
            <a:lvl3pPr marL="1143000" indent="-228600" defTabSz="989013">
              <a:defRPr sz="1600">
                <a:solidFill>
                  <a:schemeClr val="tx1"/>
                </a:solidFill>
                <a:latin typeface="Times New Roman" pitchFamily="18" charset="0"/>
              </a:defRPr>
            </a:lvl3pPr>
            <a:lvl4pPr marL="1600200" indent="-228600" defTabSz="989013">
              <a:defRPr sz="1600">
                <a:solidFill>
                  <a:schemeClr val="tx1"/>
                </a:solidFill>
                <a:latin typeface="Times New Roman" pitchFamily="18" charset="0"/>
              </a:defRPr>
            </a:lvl4pPr>
            <a:lvl5pPr marL="2057400" indent="-228600" defTabSz="989013">
              <a:defRPr sz="1600">
                <a:solidFill>
                  <a:schemeClr val="tx1"/>
                </a:solidFill>
                <a:latin typeface="Times New Roman" pitchFamily="18" charset="0"/>
              </a:defRPr>
            </a:lvl5pPr>
            <a:lvl6pPr marL="2514600" indent="-228600" defTabSz="989013" eaLnBrk="0" fontAlgn="base" hangingPunct="0">
              <a:spcBef>
                <a:spcPct val="50000"/>
              </a:spcBef>
              <a:spcAft>
                <a:spcPct val="0"/>
              </a:spcAft>
              <a:defRPr sz="1600">
                <a:solidFill>
                  <a:schemeClr val="tx1"/>
                </a:solidFill>
                <a:latin typeface="Times New Roman" pitchFamily="18" charset="0"/>
              </a:defRPr>
            </a:lvl6pPr>
            <a:lvl7pPr marL="2971800" indent="-228600" defTabSz="989013" eaLnBrk="0" fontAlgn="base" hangingPunct="0">
              <a:spcBef>
                <a:spcPct val="50000"/>
              </a:spcBef>
              <a:spcAft>
                <a:spcPct val="0"/>
              </a:spcAft>
              <a:defRPr sz="1600">
                <a:solidFill>
                  <a:schemeClr val="tx1"/>
                </a:solidFill>
                <a:latin typeface="Times New Roman" pitchFamily="18" charset="0"/>
              </a:defRPr>
            </a:lvl7pPr>
            <a:lvl8pPr marL="3429000" indent="-228600" defTabSz="989013" eaLnBrk="0" fontAlgn="base" hangingPunct="0">
              <a:spcBef>
                <a:spcPct val="50000"/>
              </a:spcBef>
              <a:spcAft>
                <a:spcPct val="0"/>
              </a:spcAft>
              <a:defRPr sz="1600">
                <a:solidFill>
                  <a:schemeClr val="tx1"/>
                </a:solidFill>
                <a:latin typeface="Times New Roman" pitchFamily="18" charset="0"/>
              </a:defRPr>
            </a:lvl8pPr>
            <a:lvl9pPr marL="3886200" indent="-228600" defTabSz="989013" eaLnBrk="0" fontAlgn="base" hangingPunct="0">
              <a:spcBef>
                <a:spcPct val="50000"/>
              </a:spcBef>
              <a:spcAft>
                <a:spcPct val="0"/>
              </a:spcAft>
              <a:defRPr sz="1600">
                <a:solidFill>
                  <a:schemeClr val="tx1"/>
                </a:solidFill>
                <a:latin typeface="Times New Roman" pitchFamily="18" charset="0"/>
              </a:defRPr>
            </a:lvl9pPr>
          </a:lstStyle>
          <a:p>
            <a:fld id="{A91A1205-21E5-4C4A-B797-57D816925D51}" type="slidenum">
              <a:rPr lang="en-GB" sz="1300" smtClean="0"/>
              <a:pPr/>
              <a:t>75</a:t>
            </a:fld>
            <a:endParaRPr lang="en-GB" sz="13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99774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89013">
              <a:defRPr sz="1600">
                <a:solidFill>
                  <a:schemeClr val="tx1"/>
                </a:solidFill>
                <a:latin typeface="Times New Roman" pitchFamily="18" charset="0"/>
              </a:defRPr>
            </a:lvl1pPr>
            <a:lvl2pPr marL="742950" indent="-285750" defTabSz="989013">
              <a:defRPr sz="1600">
                <a:solidFill>
                  <a:schemeClr val="tx1"/>
                </a:solidFill>
                <a:latin typeface="Times New Roman" pitchFamily="18" charset="0"/>
              </a:defRPr>
            </a:lvl2pPr>
            <a:lvl3pPr marL="1143000" indent="-228600" defTabSz="989013">
              <a:defRPr sz="1600">
                <a:solidFill>
                  <a:schemeClr val="tx1"/>
                </a:solidFill>
                <a:latin typeface="Times New Roman" pitchFamily="18" charset="0"/>
              </a:defRPr>
            </a:lvl3pPr>
            <a:lvl4pPr marL="1600200" indent="-228600" defTabSz="989013">
              <a:defRPr sz="1600">
                <a:solidFill>
                  <a:schemeClr val="tx1"/>
                </a:solidFill>
                <a:latin typeface="Times New Roman" pitchFamily="18" charset="0"/>
              </a:defRPr>
            </a:lvl4pPr>
            <a:lvl5pPr marL="2057400" indent="-228600" defTabSz="989013">
              <a:defRPr sz="1600">
                <a:solidFill>
                  <a:schemeClr val="tx1"/>
                </a:solidFill>
                <a:latin typeface="Times New Roman" pitchFamily="18" charset="0"/>
              </a:defRPr>
            </a:lvl5pPr>
            <a:lvl6pPr marL="2514600" indent="-228600" defTabSz="989013" eaLnBrk="0" fontAlgn="base" hangingPunct="0">
              <a:spcBef>
                <a:spcPct val="50000"/>
              </a:spcBef>
              <a:spcAft>
                <a:spcPct val="0"/>
              </a:spcAft>
              <a:defRPr sz="1600">
                <a:solidFill>
                  <a:schemeClr val="tx1"/>
                </a:solidFill>
                <a:latin typeface="Times New Roman" pitchFamily="18" charset="0"/>
              </a:defRPr>
            </a:lvl6pPr>
            <a:lvl7pPr marL="2971800" indent="-228600" defTabSz="989013" eaLnBrk="0" fontAlgn="base" hangingPunct="0">
              <a:spcBef>
                <a:spcPct val="50000"/>
              </a:spcBef>
              <a:spcAft>
                <a:spcPct val="0"/>
              </a:spcAft>
              <a:defRPr sz="1600">
                <a:solidFill>
                  <a:schemeClr val="tx1"/>
                </a:solidFill>
                <a:latin typeface="Times New Roman" pitchFamily="18" charset="0"/>
              </a:defRPr>
            </a:lvl7pPr>
            <a:lvl8pPr marL="3429000" indent="-228600" defTabSz="989013" eaLnBrk="0" fontAlgn="base" hangingPunct="0">
              <a:spcBef>
                <a:spcPct val="50000"/>
              </a:spcBef>
              <a:spcAft>
                <a:spcPct val="0"/>
              </a:spcAft>
              <a:defRPr sz="1600">
                <a:solidFill>
                  <a:schemeClr val="tx1"/>
                </a:solidFill>
                <a:latin typeface="Times New Roman" pitchFamily="18" charset="0"/>
              </a:defRPr>
            </a:lvl8pPr>
            <a:lvl9pPr marL="3886200" indent="-228600" defTabSz="989013" eaLnBrk="0" fontAlgn="base" hangingPunct="0">
              <a:spcBef>
                <a:spcPct val="50000"/>
              </a:spcBef>
              <a:spcAft>
                <a:spcPct val="0"/>
              </a:spcAft>
              <a:defRPr sz="1600">
                <a:solidFill>
                  <a:schemeClr val="tx1"/>
                </a:solidFill>
                <a:latin typeface="Times New Roman" pitchFamily="18" charset="0"/>
              </a:defRPr>
            </a:lvl9pPr>
          </a:lstStyle>
          <a:p>
            <a:fld id="{EE85BABA-8A34-4431-A950-CC0453C48B53}" type="slidenum">
              <a:rPr lang="en-GB" sz="1300" smtClean="0"/>
              <a:pPr/>
              <a:t>77</a:t>
            </a:fld>
            <a:endParaRPr lang="en-GB" sz="13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GB" dirty="0">
              <a:latin typeface="Arial" charset="0"/>
            </a:endParaRPr>
          </a:p>
        </p:txBody>
      </p:sp>
    </p:spTree>
    <p:extLst>
      <p:ext uri="{BB962C8B-B14F-4D97-AF65-F5344CB8AC3E}">
        <p14:creationId xmlns:p14="http://schemas.microsoft.com/office/powerpoint/2010/main" val="294323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40C34-7C32-4B41-8007-9707526CC2FC}" type="slidenum">
              <a:rPr lang="en-GB"/>
              <a:pPr/>
              <a:t>78</a:t>
            </a:fld>
            <a:endParaRPr lang="en-GB"/>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37975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89013">
              <a:defRPr sz="1600">
                <a:solidFill>
                  <a:schemeClr val="tx1"/>
                </a:solidFill>
                <a:latin typeface="Times New Roman" pitchFamily="18" charset="0"/>
              </a:defRPr>
            </a:lvl1pPr>
            <a:lvl2pPr marL="742950" indent="-285750" defTabSz="989013">
              <a:defRPr sz="1600">
                <a:solidFill>
                  <a:schemeClr val="tx1"/>
                </a:solidFill>
                <a:latin typeface="Times New Roman" pitchFamily="18" charset="0"/>
              </a:defRPr>
            </a:lvl2pPr>
            <a:lvl3pPr marL="1143000" indent="-228600" defTabSz="989013">
              <a:defRPr sz="1600">
                <a:solidFill>
                  <a:schemeClr val="tx1"/>
                </a:solidFill>
                <a:latin typeface="Times New Roman" pitchFamily="18" charset="0"/>
              </a:defRPr>
            </a:lvl3pPr>
            <a:lvl4pPr marL="1600200" indent="-228600" defTabSz="989013">
              <a:defRPr sz="1600">
                <a:solidFill>
                  <a:schemeClr val="tx1"/>
                </a:solidFill>
                <a:latin typeface="Times New Roman" pitchFamily="18" charset="0"/>
              </a:defRPr>
            </a:lvl4pPr>
            <a:lvl5pPr marL="2057400" indent="-228600" defTabSz="989013">
              <a:defRPr sz="1600">
                <a:solidFill>
                  <a:schemeClr val="tx1"/>
                </a:solidFill>
                <a:latin typeface="Times New Roman" pitchFamily="18" charset="0"/>
              </a:defRPr>
            </a:lvl5pPr>
            <a:lvl6pPr marL="2514600" indent="-228600" defTabSz="989013" eaLnBrk="0" fontAlgn="base" hangingPunct="0">
              <a:spcBef>
                <a:spcPct val="50000"/>
              </a:spcBef>
              <a:spcAft>
                <a:spcPct val="0"/>
              </a:spcAft>
              <a:defRPr sz="1600">
                <a:solidFill>
                  <a:schemeClr val="tx1"/>
                </a:solidFill>
                <a:latin typeface="Times New Roman" pitchFamily="18" charset="0"/>
              </a:defRPr>
            </a:lvl6pPr>
            <a:lvl7pPr marL="2971800" indent="-228600" defTabSz="989013" eaLnBrk="0" fontAlgn="base" hangingPunct="0">
              <a:spcBef>
                <a:spcPct val="50000"/>
              </a:spcBef>
              <a:spcAft>
                <a:spcPct val="0"/>
              </a:spcAft>
              <a:defRPr sz="1600">
                <a:solidFill>
                  <a:schemeClr val="tx1"/>
                </a:solidFill>
                <a:latin typeface="Times New Roman" pitchFamily="18" charset="0"/>
              </a:defRPr>
            </a:lvl7pPr>
            <a:lvl8pPr marL="3429000" indent="-228600" defTabSz="989013" eaLnBrk="0" fontAlgn="base" hangingPunct="0">
              <a:spcBef>
                <a:spcPct val="50000"/>
              </a:spcBef>
              <a:spcAft>
                <a:spcPct val="0"/>
              </a:spcAft>
              <a:defRPr sz="1600">
                <a:solidFill>
                  <a:schemeClr val="tx1"/>
                </a:solidFill>
                <a:latin typeface="Times New Roman" pitchFamily="18" charset="0"/>
              </a:defRPr>
            </a:lvl8pPr>
            <a:lvl9pPr marL="3886200" indent="-228600" defTabSz="989013" eaLnBrk="0" fontAlgn="base" hangingPunct="0">
              <a:spcBef>
                <a:spcPct val="50000"/>
              </a:spcBef>
              <a:spcAft>
                <a:spcPct val="0"/>
              </a:spcAft>
              <a:defRPr sz="1600">
                <a:solidFill>
                  <a:schemeClr val="tx1"/>
                </a:solidFill>
                <a:latin typeface="Times New Roman" pitchFamily="18" charset="0"/>
              </a:defRPr>
            </a:lvl9pPr>
          </a:lstStyle>
          <a:p>
            <a:fld id="{620A1C37-6D4F-4303-8CE8-3BD023099CE4}" type="slidenum">
              <a:rPr lang="en-GB" sz="1300" smtClean="0"/>
              <a:pPr/>
              <a:t>11</a:t>
            </a:fld>
            <a:endParaRPr lang="en-GB" sz="13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558309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F25B51B-6C7A-4A36-9D03-0961BB7386A6}" type="slidenum">
              <a:rPr lang="en-GB" smtClean="0"/>
              <a:pPr>
                <a:defRPr/>
              </a:pPr>
              <a:t>14</a:t>
            </a:fld>
            <a:endParaRPr lang="en-GB"/>
          </a:p>
        </p:txBody>
      </p:sp>
    </p:spTree>
    <p:extLst>
      <p:ext uri="{BB962C8B-B14F-4D97-AF65-F5344CB8AC3E}">
        <p14:creationId xmlns:p14="http://schemas.microsoft.com/office/powerpoint/2010/main" val="3888013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0575DF9-5B07-495E-ACD8-F81F2DC5AC07}" type="slidenum">
              <a:rPr lang="en-GB" smtClean="0"/>
              <a:pPr>
                <a:defRPr/>
              </a:pPr>
              <a:t>18</a:t>
            </a:fld>
            <a:endParaRPr lang="en-GB"/>
          </a:p>
        </p:txBody>
      </p:sp>
    </p:spTree>
    <p:extLst>
      <p:ext uri="{BB962C8B-B14F-4D97-AF65-F5344CB8AC3E}">
        <p14:creationId xmlns:p14="http://schemas.microsoft.com/office/powerpoint/2010/main" val="420144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89013">
              <a:defRPr sz="1600">
                <a:solidFill>
                  <a:schemeClr val="tx1"/>
                </a:solidFill>
                <a:latin typeface="Times New Roman" pitchFamily="18" charset="0"/>
              </a:defRPr>
            </a:lvl1pPr>
            <a:lvl2pPr marL="742950" indent="-285750" defTabSz="989013">
              <a:defRPr sz="1600">
                <a:solidFill>
                  <a:schemeClr val="tx1"/>
                </a:solidFill>
                <a:latin typeface="Times New Roman" pitchFamily="18" charset="0"/>
              </a:defRPr>
            </a:lvl2pPr>
            <a:lvl3pPr marL="1143000" indent="-228600" defTabSz="989013">
              <a:defRPr sz="1600">
                <a:solidFill>
                  <a:schemeClr val="tx1"/>
                </a:solidFill>
                <a:latin typeface="Times New Roman" pitchFamily="18" charset="0"/>
              </a:defRPr>
            </a:lvl3pPr>
            <a:lvl4pPr marL="1600200" indent="-228600" defTabSz="989013">
              <a:defRPr sz="1600">
                <a:solidFill>
                  <a:schemeClr val="tx1"/>
                </a:solidFill>
                <a:latin typeface="Times New Roman" pitchFamily="18" charset="0"/>
              </a:defRPr>
            </a:lvl4pPr>
            <a:lvl5pPr marL="2057400" indent="-228600" defTabSz="989013">
              <a:defRPr sz="1600">
                <a:solidFill>
                  <a:schemeClr val="tx1"/>
                </a:solidFill>
                <a:latin typeface="Times New Roman" pitchFamily="18" charset="0"/>
              </a:defRPr>
            </a:lvl5pPr>
            <a:lvl6pPr marL="2514600" indent="-228600" defTabSz="989013" eaLnBrk="0" fontAlgn="base" hangingPunct="0">
              <a:spcBef>
                <a:spcPct val="50000"/>
              </a:spcBef>
              <a:spcAft>
                <a:spcPct val="0"/>
              </a:spcAft>
              <a:defRPr sz="1600">
                <a:solidFill>
                  <a:schemeClr val="tx1"/>
                </a:solidFill>
                <a:latin typeface="Times New Roman" pitchFamily="18" charset="0"/>
              </a:defRPr>
            </a:lvl6pPr>
            <a:lvl7pPr marL="2971800" indent="-228600" defTabSz="989013" eaLnBrk="0" fontAlgn="base" hangingPunct="0">
              <a:spcBef>
                <a:spcPct val="50000"/>
              </a:spcBef>
              <a:spcAft>
                <a:spcPct val="0"/>
              </a:spcAft>
              <a:defRPr sz="1600">
                <a:solidFill>
                  <a:schemeClr val="tx1"/>
                </a:solidFill>
                <a:latin typeface="Times New Roman" pitchFamily="18" charset="0"/>
              </a:defRPr>
            </a:lvl7pPr>
            <a:lvl8pPr marL="3429000" indent="-228600" defTabSz="989013" eaLnBrk="0" fontAlgn="base" hangingPunct="0">
              <a:spcBef>
                <a:spcPct val="50000"/>
              </a:spcBef>
              <a:spcAft>
                <a:spcPct val="0"/>
              </a:spcAft>
              <a:defRPr sz="1600">
                <a:solidFill>
                  <a:schemeClr val="tx1"/>
                </a:solidFill>
                <a:latin typeface="Times New Roman" pitchFamily="18" charset="0"/>
              </a:defRPr>
            </a:lvl8pPr>
            <a:lvl9pPr marL="3886200" indent="-228600" defTabSz="989013" eaLnBrk="0" fontAlgn="base" hangingPunct="0">
              <a:spcBef>
                <a:spcPct val="50000"/>
              </a:spcBef>
              <a:spcAft>
                <a:spcPct val="0"/>
              </a:spcAft>
              <a:defRPr sz="1600">
                <a:solidFill>
                  <a:schemeClr val="tx1"/>
                </a:solidFill>
                <a:latin typeface="Times New Roman" pitchFamily="18" charset="0"/>
              </a:defRPr>
            </a:lvl9pPr>
          </a:lstStyle>
          <a:p>
            <a:fld id="{909A8C34-679B-49EA-B0B3-D5032293C546}" type="slidenum">
              <a:rPr lang="en-GB" sz="1300" smtClean="0"/>
              <a:pPr/>
              <a:t>21</a:t>
            </a:fld>
            <a:endParaRPr lang="en-GB" sz="13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0510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89013">
              <a:defRPr sz="1600">
                <a:solidFill>
                  <a:schemeClr val="tx1"/>
                </a:solidFill>
                <a:latin typeface="Times New Roman" pitchFamily="18" charset="0"/>
              </a:defRPr>
            </a:lvl1pPr>
            <a:lvl2pPr marL="742950" indent="-285750" defTabSz="989013">
              <a:defRPr sz="1600">
                <a:solidFill>
                  <a:schemeClr val="tx1"/>
                </a:solidFill>
                <a:latin typeface="Times New Roman" pitchFamily="18" charset="0"/>
              </a:defRPr>
            </a:lvl2pPr>
            <a:lvl3pPr marL="1143000" indent="-228600" defTabSz="989013">
              <a:defRPr sz="1600">
                <a:solidFill>
                  <a:schemeClr val="tx1"/>
                </a:solidFill>
                <a:latin typeface="Times New Roman" pitchFamily="18" charset="0"/>
              </a:defRPr>
            </a:lvl3pPr>
            <a:lvl4pPr marL="1600200" indent="-228600" defTabSz="989013">
              <a:defRPr sz="1600">
                <a:solidFill>
                  <a:schemeClr val="tx1"/>
                </a:solidFill>
                <a:latin typeface="Times New Roman" pitchFamily="18" charset="0"/>
              </a:defRPr>
            </a:lvl4pPr>
            <a:lvl5pPr marL="2057400" indent="-228600" defTabSz="989013">
              <a:defRPr sz="1600">
                <a:solidFill>
                  <a:schemeClr val="tx1"/>
                </a:solidFill>
                <a:latin typeface="Times New Roman" pitchFamily="18" charset="0"/>
              </a:defRPr>
            </a:lvl5pPr>
            <a:lvl6pPr marL="2514600" indent="-228600" defTabSz="989013" eaLnBrk="0" fontAlgn="base" hangingPunct="0">
              <a:spcBef>
                <a:spcPct val="50000"/>
              </a:spcBef>
              <a:spcAft>
                <a:spcPct val="0"/>
              </a:spcAft>
              <a:defRPr sz="1600">
                <a:solidFill>
                  <a:schemeClr val="tx1"/>
                </a:solidFill>
                <a:latin typeface="Times New Roman" pitchFamily="18" charset="0"/>
              </a:defRPr>
            </a:lvl6pPr>
            <a:lvl7pPr marL="2971800" indent="-228600" defTabSz="989013" eaLnBrk="0" fontAlgn="base" hangingPunct="0">
              <a:spcBef>
                <a:spcPct val="50000"/>
              </a:spcBef>
              <a:spcAft>
                <a:spcPct val="0"/>
              </a:spcAft>
              <a:defRPr sz="1600">
                <a:solidFill>
                  <a:schemeClr val="tx1"/>
                </a:solidFill>
                <a:latin typeface="Times New Roman" pitchFamily="18" charset="0"/>
              </a:defRPr>
            </a:lvl7pPr>
            <a:lvl8pPr marL="3429000" indent="-228600" defTabSz="989013" eaLnBrk="0" fontAlgn="base" hangingPunct="0">
              <a:spcBef>
                <a:spcPct val="50000"/>
              </a:spcBef>
              <a:spcAft>
                <a:spcPct val="0"/>
              </a:spcAft>
              <a:defRPr sz="1600">
                <a:solidFill>
                  <a:schemeClr val="tx1"/>
                </a:solidFill>
                <a:latin typeface="Times New Roman" pitchFamily="18" charset="0"/>
              </a:defRPr>
            </a:lvl8pPr>
            <a:lvl9pPr marL="3886200" indent="-228600" defTabSz="989013" eaLnBrk="0" fontAlgn="base" hangingPunct="0">
              <a:spcBef>
                <a:spcPct val="50000"/>
              </a:spcBef>
              <a:spcAft>
                <a:spcPct val="0"/>
              </a:spcAft>
              <a:defRPr sz="1600">
                <a:solidFill>
                  <a:schemeClr val="tx1"/>
                </a:solidFill>
                <a:latin typeface="Times New Roman" pitchFamily="18" charset="0"/>
              </a:defRPr>
            </a:lvl9pPr>
          </a:lstStyle>
          <a:p>
            <a:fld id="{F8A8D96C-4528-4718-8C06-417C3EBBD6B7}" type="slidenum">
              <a:rPr lang="en-GB" sz="1300" smtClean="0"/>
              <a:pPr/>
              <a:t>22</a:t>
            </a:fld>
            <a:endParaRPr lang="en-GB" sz="13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normAutofit fontScale="77500" lnSpcReduction="20000"/>
          </a:bodyPr>
          <a:lstStyle/>
          <a:p>
            <a:r>
              <a:rPr lang="en-GB" dirty="0" smtClean="0"/>
              <a:t>The diagram provides an alternative representation of the relationships embodied in the model.  The chart shows two loops or circuits of economic interdependence:</a:t>
            </a:r>
          </a:p>
          <a:p>
            <a:r>
              <a:rPr lang="en-GB" dirty="0" smtClean="0"/>
              <a:t>the output-investment loop</a:t>
            </a:r>
          </a:p>
          <a:p>
            <a:r>
              <a:rPr lang="en-GB" dirty="0" smtClean="0"/>
              <a:t>the output-income loop.</a:t>
            </a:r>
          </a:p>
          <a:p>
            <a:endParaRPr lang="en-GB" dirty="0" smtClean="0"/>
          </a:p>
          <a:p>
            <a:r>
              <a:rPr lang="en-GB" dirty="0" smtClean="0"/>
              <a:t>The regionalised model contains a third loop between UK regions and the national economy.</a:t>
            </a:r>
          </a:p>
          <a:p>
            <a:endParaRPr lang="en-GB" dirty="0" smtClean="0"/>
          </a:p>
          <a:p>
            <a:r>
              <a:rPr lang="en-GB" dirty="0" smtClean="0"/>
              <a:t>The output-investment loop</a:t>
            </a:r>
          </a:p>
          <a:p>
            <a:r>
              <a:rPr lang="en-GB" dirty="0" smtClean="0"/>
              <a:t>includes industrial demand for goods and services and runs from total demand to output and then to investment and back to total demand.  Total demand for the gross output of goods and services is formed from industrial demand, household expenditure, government demand, investment (fixed domestic capital formation and </a:t>
            </a:r>
            <a:r>
              <a:rPr lang="en-GB" dirty="0" err="1" smtClean="0"/>
              <a:t>stockbuilding</a:t>
            </a:r>
            <a:r>
              <a:rPr lang="en-GB" dirty="0" smtClean="0"/>
              <a:t>) and exports.  These totals are divided between imports and output depending on relative prices, levels of activity and utilisation of capacity. </a:t>
            </a:r>
          </a:p>
          <a:p>
            <a:endParaRPr lang="en-GB" dirty="0" smtClean="0"/>
          </a:p>
          <a:p>
            <a:r>
              <a:rPr lang="en-GB" dirty="0" smtClean="0"/>
              <a:t>The output-income loop</a:t>
            </a:r>
          </a:p>
          <a:p>
            <a:r>
              <a:rPr lang="en-GB" dirty="0" smtClean="0"/>
              <a:t>In this loop, industrial output generates employment and incomes, which lead to household expenditure, thereby adding to total demand.  Changes in output are used to determine changes in employment, along with changes in real wage costs (explained by price levels and conditions in the labour market), interest rates and energy costs.</a:t>
            </a:r>
          </a:p>
          <a:p>
            <a:endParaRPr lang="en-GB" dirty="0" smtClean="0"/>
          </a:p>
          <a:p>
            <a:r>
              <a:rPr lang="en-GB" dirty="0" smtClean="0"/>
              <a:t>For example, an increase in export demand for UK-produced cars (most cars manufactured in the UK are for export) leads to an increase in total demand, resulting in both an increase in imports (</a:t>
            </a:r>
            <a:r>
              <a:rPr lang="en-GB" dirty="0" err="1" smtClean="0"/>
              <a:t>eg</a:t>
            </a:r>
            <a:r>
              <a:rPr lang="en-GB" dirty="0" smtClean="0"/>
              <a:t> of component parts) and an increase in UK output.  The increase in domestic output will be reflected in increased employment (depending on the extent to which the demand can be met by boosting productivity), which in turn leads to increased incomes, generating higher household expenditure on goods and services and growth in total demand.  Some of this demand will be met by imports and some by domestic suppliers, and so on...</a:t>
            </a:r>
          </a:p>
        </p:txBody>
      </p:sp>
    </p:spTree>
    <p:extLst>
      <p:ext uri="{BB962C8B-B14F-4D97-AF65-F5344CB8AC3E}">
        <p14:creationId xmlns:p14="http://schemas.microsoft.com/office/powerpoint/2010/main" val="537759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89013">
              <a:defRPr sz="1600">
                <a:solidFill>
                  <a:schemeClr val="tx1"/>
                </a:solidFill>
                <a:latin typeface="Times New Roman" pitchFamily="18" charset="0"/>
              </a:defRPr>
            </a:lvl1pPr>
            <a:lvl2pPr marL="742950" indent="-285750" defTabSz="989013">
              <a:defRPr sz="1600">
                <a:solidFill>
                  <a:schemeClr val="tx1"/>
                </a:solidFill>
                <a:latin typeface="Times New Roman" pitchFamily="18" charset="0"/>
              </a:defRPr>
            </a:lvl2pPr>
            <a:lvl3pPr marL="1143000" indent="-228600" defTabSz="989013">
              <a:defRPr sz="1600">
                <a:solidFill>
                  <a:schemeClr val="tx1"/>
                </a:solidFill>
                <a:latin typeface="Times New Roman" pitchFamily="18" charset="0"/>
              </a:defRPr>
            </a:lvl3pPr>
            <a:lvl4pPr marL="1600200" indent="-228600" defTabSz="989013">
              <a:defRPr sz="1600">
                <a:solidFill>
                  <a:schemeClr val="tx1"/>
                </a:solidFill>
                <a:latin typeface="Times New Roman" pitchFamily="18" charset="0"/>
              </a:defRPr>
            </a:lvl4pPr>
            <a:lvl5pPr marL="2057400" indent="-228600" defTabSz="989013">
              <a:defRPr sz="1600">
                <a:solidFill>
                  <a:schemeClr val="tx1"/>
                </a:solidFill>
                <a:latin typeface="Times New Roman" pitchFamily="18" charset="0"/>
              </a:defRPr>
            </a:lvl5pPr>
            <a:lvl6pPr marL="2514600" indent="-228600" defTabSz="989013" eaLnBrk="0" fontAlgn="base" hangingPunct="0">
              <a:spcBef>
                <a:spcPct val="50000"/>
              </a:spcBef>
              <a:spcAft>
                <a:spcPct val="0"/>
              </a:spcAft>
              <a:defRPr sz="1600">
                <a:solidFill>
                  <a:schemeClr val="tx1"/>
                </a:solidFill>
                <a:latin typeface="Times New Roman" pitchFamily="18" charset="0"/>
              </a:defRPr>
            </a:lvl6pPr>
            <a:lvl7pPr marL="2971800" indent="-228600" defTabSz="989013" eaLnBrk="0" fontAlgn="base" hangingPunct="0">
              <a:spcBef>
                <a:spcPct val="50000"/>
              </a:spcBef>
              <a:spcAft>
                <a:spcPct val="0"/>
              </a:spcAft>
              <a:defRPr sz="1600">
                <a:solidFill>
                  <a:schemeClr val="tx1"/>
                </a:solidFill>
                <a:latin typeface="Times New Roman" pitchFamily="18" charset="0"/>
              </a:defRPr>
            </a:lvl7pPr>
            <a:lvl8pPr marL="3429000" indent="-228600" defTabSz="989013" eaLnBrk="0" fontAlgn="base" hangingPunct="0">
              <a:spcBef>
                <a:spcPct val="50000"/>
              </a:spcBef>
              <a:spcAft>
                <a:spcPct val="0"/>
              </a:spcAft>
              <a:defRPr sz="1600">
                <a:solidFill>
                  <a:schemeClr val="tx1"/>
                </a:solidFill>
                <a:latin typeface="Times New Roman" pitchFamily="18" charset="0"/>
              </a:defRPr>
            </a:lvl8pPr>
            <a:lvl9pPr marL="3886200" indent="-228600" defTabSz="989013" eaLnBrk="0" fontAlgn="base" hangingPunct="0">
              <a:spcBef>
                <a:spcPct val="50000"/>
              </a:spcBef>
              <a:spcAft>
                <a:spcPct val="0"/>
              </a:spcAft>
              <a:defRPr sz="1600">
                <a:solidFill>
                  <a:schemeClr val="tx1"/>
                </a:solidFill>
                <a:latin typeface="Times New Roman" pitchFamily="18" charset="0"/>
              </a:defRPr>
            </a:lvl9pPr>
          </a:lstStyle>
          <a:p>
            <a:fld id="{EF2CACF2-9AA4-4797-B865-589E9BDA8D5B}" type="slidenum">
              <a:rPr lang="en-GB" sz="1300" smtClean="0"/>
              <a:pPr/>
              <a:t>23</a:t>
            </a:fld>
            <a:endParaRPr lang="en-GB" sz="13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472057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52518">
              <a:defRPr sz="1500">
                <a:solidFill>
                  <a:schemeClr val="tx1"/>
                </a:solidFill>
                <a:latin typeface="Times New Roman" pitchFamily="18" charset="0"/>
              </a:defRPr>
            </a:lvl1pPr>
            <a:lvl2pPr marL="715535" indent="-275206" defTabSz="952518">
              <a:defRPr sz="1500">
                <a:solidFill>
                  <a:schemeClr val="tx1"/>
                </a:solidFill>
                <a:latin typeface="Times New Roman" pitchFamily="18" charset="0"/>
              </a:defRPr>
            </a:lvl2pPr>
            <a:lvl3pPr marL="1100823" indent="-220165" defTabSz="952518">
              <a:defRPr sz="1500">
                <a:solidFill>
                  <a:schemeClr val="tx1"/>
                </a:solidFill>
                <a:latin typeface="Times New Roman" pitchFamily="18" charset="0"/>
              </a:defRPr>
            </a:lvl3pPr>
            <a:lvl4pPr marL="1541153" indent="-220165" defTabSz="952518">
              <a:defRPr sz="1500">
                <a:solidFill>
                  <a:schemeClr val="tx1"/>
                </a:solidFill>
                <a:latin typeface="Times New Roman" pitchFamily="18" charset="0"/>
              </a:defRPr>
            </a:lvl4pPr>
            <a:lvl5pPr marL="1981482" indent="-220165" defTabSz="952518">
              <a:defRPr sz="1500">
                <a:solidFill>
                  <a:schemeClr val="tx1"/>
                </a:solidFill>
                <a:latin typeface="Times New Roman" pitchFamily="18" charset="0"/>
              </a:defRPr>
            </a:lvl5pPr>
            <a:lvl6pPr marL="2421811" indent="-220165" defTabSz="952518" eaLnBrk="0" fontAlgn="base" hangingPunct="0">
              <a:spcBef>
                <a:spcPct val="50000"/>
              </a:spcBef>
              <a:spcAft>
                <a:spcPct val="0"/>
              </a:spcAft>
              <a:defRPr sz="1500">
                <a:solidFill>
                  <a:schemeClr val="tx1"/>
                </a:solidFill>
                <a:latin typeface="Times New Roman" pitchFamily="18" charset="0"/>
              </a:defRPr>
            </a:lvl6pPr>
            <a:lvl7pPr marL="2862141" indent="-220165" defTabSz="952518" eaLnBrk="0" fontAlgn="base" hangingPunct="0">
              <a:spcBef>
                <a:spcPct val="50000"/>
              </a:spcBef>
              <a:spcAft>
                <a:spcPct val="0"/>
              </a:spcAft>
              <a:defRPr sz="1500">
                <a:solidFill>
                  <a:schemeClr val="tx1"/>
                </a:solidFill>
                <a:latin typeface="Times New Roman" pitchFamily="18" charset="0"/>
              </a:defRPr>
            </a:lvl7pPr>
            <a:lvl8pPr marL="3302470" indent="-220165" defTabSz="952518" eaLnBrk="0" fontAlgn="base" hangingPunct="0">
              <a:spcBef>
                <a:spcPct val="50000"/>
              </a:spcBef>
              <a:spcAft>
                <a:spcPct val="0"/>
              </a:spcAft>
              <a:defRPr sz="1500">
                <a:solidFill>
                  <a:schemeClr val="tx1"/>
                </a:solidFill>
                <a:latin typeface="Times New Roman" pitchFamily="18" charset="0"/>
              </a:defRPr>
            </a:lvl8pPr>
            <a:lvl9pPr marL="3742799" indent="-220165" defTabSz="952518" eaLnBrk="0" fontAlgn="base" hangingPunct="0">
              <a:spcBef>
                <a:spcPct val="50000"/>
              </a:spcBef>
              <a:spcAft>
                <a:spcPct val="0"/>
              </a:spcAft>
              <a:defRPr sz="1500">
                <a:solidFill>
                  <a:schemeClr val="tx1"/>
                </a:solidFill>
                <a:latin typeface="Times New Roman" pitchFamily="18" charset="0"/>
              </a:defRPr>
            </a:lvl9pPr>
          </a:lstStyle>
          <a:p>
            <a:fld id="{985511E9-E446-4E89-9B00-259DE52E9DAE}" type="slidenum">
              <a:rPr lang="en-GB" sz="1300"/>
              <a:pPr/>
              <a:t>24</a:t>
            </a:fld>
            <a:endParaRPr lang="en-GB" sz="13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73701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52518">
              <a:defRPr sz="1500">
                <a:solidFill>
                  <a:schemeClr val="tx1"/>
                </a:solidFill>
                <a:latin typeface="Times New Roman" pitchFamily="18" charset="0"/>
              </a:defRPr>
            </a:lvl1pPr>
            <a:lvl2pPr marL="715535" indent="-275206" defTabSz="952518">
              <a:defRPr sz="1500">
                <a:solidFill>
                  <a:schemeClr val="tx1"/>
                </a:solidFill>
                <a:latin typeface="Times New Roman" pitchFamily="18" charset="0"/>
              </a:defRPr>
            </a:lvl2pPr>
            <a:lvl3pPr marL="1100823" indent="-220165" defTabSz="952518">
              <a:defRPr sz="1500">
                <a:solidFill>
                  <a:schemeClr val="tx1"/>
                </a:solidFill>
                <a:latin typeface="Times New Roman" pitchFamily="18" charset="0"/>
              </a:defRPr>
            </a:lvl3pPr>
            <a:lvl4pPr marL="1541153" indent="-220165" defTabSz="952518">
              <a:defRPr sz="1500">
                <a:solidFill>
                  <a:schemeClr val="tx1"/>
                </a:solidFill>
                <a:latin typeface="Times New Roman" pitchFamily="18" charset="0"/>
              </a:defRPr>
            </a:lvl4pPr>
            <a:lvl5pPr marL="1981482" indent="-220165" defTabSz="952518">
              <a:defRPr sz="1500">
                <a:solidFill>
                  <a:schemeClr val="tx1"/>
                </a:solidFill>
                <a:latin typeface="Times New Roman" pitchFamily="18" charset="0"/>
              </a:defRPr>
            </a:lvl5pPr>
            <a:lvl6pPr marL="2421811" indent="-220165" defTabSz="952518" eaLnBrk="0" fontAlgn="base" hangingPunct="0">
              <a:spcBef>
                <a:spcPct val="50000"/>
              </a:spcBef>
              <a:spcAft>
                <a:spcPct val="0"/>
              </a:spcAft>
              <a:defRPr sz="1500">
                <a:solidFill>
                  <a:schemeClr val="tx1"/>
                </a:solidFill>
                <a:latin typeface="Times New Roman" pitchFamily="18" charset="0"/>
              </a:defRPr>
            </a:lvl6pPr>
            <a:lvl7pPr marL="2862141" indent="-220165" defTabSz="952518" eaLnBrk="0" fontAlgn="base" hangingPunct="0">
              <a:spcBef>
                <a:spcPct val="50000"/>
              </a:spcBef>
              <a:spcAft>
                <a:spcPct val="0"/>
              </a:spcAft>
              <a:defRPr sz="1500">
                <a:solidFill>
                  <a:schemeClr val="tx1"/>
                </a:solidFill>
                <a:latin typeface="Times New Roman" pitchFamily="18" charset="0"/>
              </a:defRPr>
            </a:lvl7pPr>
            <a:lvl8pPr marL="3302470" indent="-220165" defTabSz="952518" eaLnBrk="0" fontAlgn="base" hangingPunct="0">
              <a:spcBef>
                <a:spcPct val="50000"/>
              </a:spcBef>
              <a:spcAft>
                <a:spcPct val="0"/>
              </a:spcAft>
              <a:defRPr sz="1500">
                <a:solidFill>
                  <a:schemeClr val="tx1"/>
                </a:solidFill>
                <a:latin typeface="Times New Roman" pitchFamily="18" charset="0"/>
              </a:defRPr>
            </a:lvl8pPr>
            <a:lvl9pPr marL="3742799" indent="-220165" defTabSz="952518" eaLnBrk="0" fontAlgn="base" hangingPunct="0">
              <a:spcBef>
                <a:spcPct val="50000"/>
              </a:spcBef>
              <a:spcAft>
                <a:spcPct val="0"/>
              </a:spcAft>
              <a:defRPr sz="1500">
                <a:solidFill>
                  <a:schemeClr val="tx1"/>
                </a:solidFill>
                <a:latin typeface="Times New Roman" pitchFamily="18" charset="0"/>
              </a:defRPr>
            </a:lvl9pPr>
          </a:lstStyle>
          <a:p>
            <a:fld id="{985511E9-E446-4E89-9B00-259DE52E9DAE}" type="slidenum">
              <a:rPr lang="en-GB" sz="1300"/>
              <a:pPr/>
              <a:t>25</a:t>
            </a:fld>
            <a:endParaRPr lang="en-GB" sz="13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0614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31469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157269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109345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248362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398797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26335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394811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94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707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322096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81A55C6-25C2-400E-BD08-9EA846ACD697}" type="datetimeFigureOut">
              <a:rPr kumimoji="1" lang="ja-JP" altLang="en-US" smtClean="0"/>
              <a:t>2018/7/31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409375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A55C6-25C2-400E-BD08-9EA846ACD697}" type="datetimeFigureOut">
              <a:rPr kumimoji="1" lang="ja-JP" altLang="en-US" smtClean="0"/>
              <a:t>2018/7/31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B95CB-A1A7-41A2-A73D-E06255AD52E0}" type="slidenum">
              <a:rPr kumimoji="1" lang="ja-JP" altLang="en-US" smtClean="0"/>
              <a:t>‹#›</a:t>
            </a:fld>
            <a:endParaRPr kumimoji="1" lang="ja-JP" altLang="en-US"/>
          </a:p>
        </p:txBody>
      </p:sp>
    </p:spTree>
    <p:extLst>
      <p:ext uri="{BB962C8B-B14F-4D97-AF65-F5344CB8AC3E}">
        <p14:creationId xmlns:p14="http://schemas.microsoft.com/office/powerpoint/2010/main" val="1366022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ec.europa.eu/energy/sites/ener/files/documents/CE_EE_Jobs_main%2018Nov2015.pdf"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image" Target="../media/image31.em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59.emf"/><Relationship Id="rId3" Type="http://schemas.openxmlformats.org/officeDocument/2006/relationships/oleObject" Target="../embeddings/oleObject4.bin"/><Relationship Id="rId7" Type="http://schemas.openxmlformats.org/officeDocument/2006/relationships/image" Target="../media/image56.emf"/><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58.emf"/><Relationship Id="rId5" Type="http://schemas.openxmlformats.org/officeDocument/2006/relationships/image" Target="../media/image60.jpeg"/><Relationship Id="rId10" Type="http://schemas.openxmlformats.org/officeDocument/2006/relationships/oleObject" Target="../embeddings/oleObject7.bin"/><Relationship Id="rId4" Type="http://schemas.openxmlformats.org/officeDocument/2006/relationships/image" Target="../media/image55.emf"/><Relationship Id="rId9" Type="http://schemas.openxmlformats.org/officeDocument/2006/relationships/image" Target="../media/image57.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1.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hyperlink" Target="https://www.toyota.co.jp/jpn/sustainability/environment/challenge2050%20/" TargetMode="Externa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hyperlink" Target="https://www.repository.cam.ac.uk/bitstream/handle/1810/247636/WorldCarFleets_ArXiv_v3.pdf?sequence=2"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mple.ieei.or.jp/wp-content/uploads/2012/10/expl121025-chart01.pn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iit.upcomillas.es/docs/IIT-11-090A.pdf"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ample.ieei.or.jp/wp-content/uploads/2012/10/expl121025-chart04.pn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matisse-project.ne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petre.org.uk/pdf/ExtendingE3ME_to_Material_Flows.pdf"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22832" y="1053310"/>
            <a:ext cx="9144000" cy="2387600"/>
          </a:xfrm>
        </p:spPr>
        <p:txBody>
          <a:bodyPr>
            <a:noAutofit/>
          </a:bodyPr>
          <a:lstStyle/>
          <a:p>
            <a:r>
              <a:rPr kumimoji="1" lang="en-US" altLang="ja-JP" b="1" dirty="0" smtClean="0"/>
              <a:t>Outline and Description of E3ME-FTT model</a:t>
            </a:r>
            <a:endParaRPr kumimoji="1" lang="ja-JP" altLang="en-US" b="1" dirty="0"/>
          </a:p>
        </p:txBody>
      </p:sp>
      <p:sp>
        <p:nvSpPr>
          <p:cNvPr id="3" name="サブタイトル 2"/>
          <p:cNvSpPr>
            <a:spLocks noGrp="1"/>
          </p:cNvSpPr>
          <p:nvPr>
            <p:ph type="subTitle" idx="1"/>
          </p:nvPr>
        </p:nvSpPr>
        <p:spPr>
          <a:xfrm>
            <a:off x="1533144" y="4206842"/>
            <a:ext cx="9144000" cy="2039810"/>
          </a:xfrm>
        </p:spPr>
        <p:txBody>
          <a:bodyPr>
            <a:normAutofit/>
          </a:bodyPr>
          <a:lstStyle/>
          <a:p>
            <a:r>
              <a:rPr kumimoji="1" lang="en-US" altLang="ja-JP" sz="3200" dirty="0" smtClean="0"/>
              <a:t>Presented</a:t>
            </a:r>
            <a:r>
              <a:rPr kumimoji="1" lang="ja-JP" altLang="en-US" sz="3200" dirty="0" smtClean="0"/>
              <a:t> </a:t>
            </a:r>
            <a:r>
              <a:rPr kumimoji="1" lang="en-US" altLang="ja-JP" sz="3200" dirty="0" smtClean="0"/>
              <a:t>by</a:t>
            </a:r>
            <a:endParaRPr lang="en-US" altLang="ja-JP" b="1" dirty="0" smtClean="0"/>
          </a:p>
          <a:p>
            <a:r>
              <a:rPr kumimoji="1" lang="en-US" altLang="ja-JP" sz="3600" b="1" dirty="0" err="1" smtClean="0"/>
              <a:t>Soocheol</a:t>
            </a:r>
            <a:r>
              <a:rPr kumimoji="1" lang="en-US" altLang="ja-JP" sz="3600" b="1" dirty="0" smtClean="0"/>
              <a:t> Lee (</a:t>
            </a:r>
            <a:r>
              <a:rPr kumimoji="1" lang="en-US" altLang="ja-JP" sz="3600" b="1" dirty="0" err="1" smtClean="0"/>
              <a:t>Meijo</a:t>
            </a:r>
            <a:r>
              <a:rPr kumimoji="1" lang="en-US" altLang="ja-JP" sz="3600" b="1" dirty="0" smtClean="0"/>
              <a:t> University)</a:t>
            </a:r>
          </a:p>
        </p:txBody>
      </p:sp>
      <p:sp>
        <p:nvSpPr>
          <p:cNvPr id="4" name="正方形/長方形 3"/>
          <p:cNvSpPr/>
          <p:nvPr/>
        </p:nvSpPr>
        <p:spPr>
          <a:xfrm>
            <a:off x="273472" y="64665"/>
            <a:ext cx="2990088" cy="11231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2400" b="1" dirty="0" smtClean="0"/>
              <a:t>FTT Seminar(1)</a:t>
            </a:r>
            <a:endParaRPr lang="en-US" altLang="ja-JP" sz="2400" b="1" dirty="0"/>
          </a:p>
          <a:p>
            <a:pPr algn="ctr"/>
            <a:r>
              <a:rPr lang="en-US" altLang="ja-JP" sz="2400" b="1" dirty="0" smtClean="0"/>
              <a:t>April 8, 2018</a:t>
            </a:r>
          </a:p>
          <a:p>
            <a:pPr algn="ctr"/>
            <a:r>
              <a:rPr kumimoji="1" lang="en-US" altLang="ja-JP" sz="2400" b="1" dirty="0" smtClean="0"/>
              <a:t>Nagoya University</a:t>
            </a:r>
            <a:endParaRPr kumimoji="1" lang="ja-JP" altLang="en-US" sz="2400" b="1" dirty="0"/>
          </a:p>
        </p:txBody>
      </p:sp>
      <p:sp>
        <p:nvSpPr>
          <p:cNvPr id="5" name="角丸四角形 4"/>
          <p:cNvSpPr/>
          <p:nvPr/>
        </p:nvSpPr>
        <p:spPr>
          <a:xfrm>
            <a:off x="970788" y="1259907"/>
            <a:ext cx="9848088" cy="255898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nvGrpSpPr>
          <p:cNvPr id="6" name="グループ化 5"/>
          <p:cNvGrpSpPr/>
          <p:nvPr/>
        </p:nvGrpSpPr>
        <p:grpSpPr>
          <a:xfrm>
            <a:off x="7733660" y="5525972"/>
            <a:ext cx="2567673" cy="1083377"/>
            <a:chOff x="1331640" y="2132856"/>
            <a:chExt cx="6336704" cy="3138147"/>
          </a:xfrm>
        </p:grpSpPr>
        <p:sp>
          <p:nvSpPr>
            <p:cNvPr id="7" name="正方形/長方形 6"/>
            <p:cNvSpPr/>
            <p:nvPr/>
          </p:nvSpPr>
          <p:spPr>
            <a:xfrm>
              <a:off x="1331640" y="2132856"/>
              <a:ext cx="6336704" cy="3138147"/>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00201" y="2463047"/>
              <a:ext cx="5199583" cy="1686033"/>
            </a:xfrm>
            <a:prstGeom prst="rect">
              <a:avLst/>
            </a:prstGeom>
            <a:ln>
              <a:noFill/>
            </a:ln>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07406" y="4221088"/>
              <a:ext cx="2385173" cy="71367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pic>
        <p:nvPicPr>
          <p:cNvPr id="10" name="Picture 4" descr="http://www.reeps.org/images/footer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0858" y="5865520"/>
            <a:ext cx="1865376" cy="6217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ncr-web.org/wp-content/uploads/2017/10/Radboud-300x14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353" y="5421879"/>
            <a:ext cx="28575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30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p:txBody>
          <a:bodyPr/>
          <a:lstStyle/>
          <a:p>
            <a:r>
              <a:rPr lang="en-GB" b="1" u="sng" dirty="0" smtClean="0"/>
              <a:t>1.7 Examples </a:t>
            </a:r>
            <a:r>
              <a:rPr lang="en-GB" b="1" u="sng" dirty="0"/>
              <a:t>of models </a:t>
            </a:r>
          </a:p>
        </p:txBody>
      </p:sp>
      <p:cxnSp>
        <p:nvCxnSpPr>
          <p:cNvPr id="4" name="Straight Connector 3"/>
          <p:cNvCxnSpPr/>
          <p:nvPr/>
        </p:nvCxnSpPr>
        <p:spPr bwMode="auto">
          <a:xfrm>
            <a:off x="4295800" y="1916832"/>
            <a:ext cx="0" cy="4176464"/>
          </a:xfrm>
          <a:prstGeom prst="line">
            <a:avLst/>
          </a:prstGeom>
          <a:noFill/>
          <a:ln w="9525" cap="flat" cmpd="sng" algn="ctr">
            <a:solidFill>
              <a:srgbClr val="003966"/>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32104" y="1916832"/>
            <a:ext cx="0" cy="4176464"/>
          </a:xfrm>
          <a:prstGeom prst="line">
            <a:avLst/>
          </a:prstGeom>
          <a:noFill/>
          <a:ln w="9525" cap="flat" cmpd="sng" algn="ctr">
            <a:solidFill>
              <a:srgbClr val="003966"/>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2135560" y="2912750"/>
            <a:ext cx="7560840" cy="0"/>
          </a:xfrm>
          <a:prstGeom prst="line">
            <a:avLst/>
          </a:prstGeom>
          <a:noFill/>
          <a:ln w="9525" cap="flat" cmpd="sng" algn="ctr">
            <a:solidFill>
              <a:srgbClr val="003966"/>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2135560" y="4280902"/>
            <a:ext cx="7560840" cy="0"/>
          </a:xfrm>
          <a:prstGeom prst="line">
            <a:avLst/>
          </a:prstGeom>
          <a:noFill/>
          <a:ln w="9525" cap="flat" cmpd="sng" algn="ctr">
            <a:solidFill>
              <a:srgbClr val="003966"/>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2279576" y="3416806"/>
            <a:ext cx="1800200" cy="400110"/>
          </a:xfrm>
          <a:prstGeom prst="rect">
            <a:avLst/>
          </a:prstGeom>
          <a:noFill/>
        </p:spPr>
        <p:txBody>
          <a:bodyPr wrap="square" rtlCol="0">
            <a:spAutoFit/>
          </a:bodyPr>
          <a:lstStyle/>
          <a:p>
            <a:r>
              <a:rPr lang="en-GB" sz="2000" dirty="0"/>
              <a:t>General</a:t>
            </a:r>
          </a:p>
        </p:txBody>
      </p:sp>
      <p:sp>
        <p:nvSpPr>
          <p:cNvPr id="12" name="TextBox 11"/>
          <p:cNvSpPr txBox="1"/>
          <p:nvPr/>
        </p:nvSpPr>
        <p:spPr>
          <a:xfrm>
            <a:off x="7536160" y="2204864"/>
            <a:ext cx="2160240" cy="400110"/>
          </a:xfrm>
          <a:prstGeom prst="rect">
            <a:avLst/>
          </a:prstGeom>
          <a:noFill/>
        </p:spPr>
        <p:txBody>
          <a:bodyPr wrap="square" rtlCol="0">
            <a:spAutoFit/>
          </a:bodyPr>
          <a:lstStyle/>
          <a:p>
            <a:r>
              <a:rPr lang="en-GB" sz="2000" dirty="0"/>
              <a:t>Non-Equilibrium</a:t>
            </a:r>
          </a:p>
        </p:txBody>
      </p:sp>
      <p:sp>
        <p:nvSpPr>
          <p:cNvPr id="13" name="TextBox 12"/>
          <p:cNvSpPr txBox="1"/>
          <p:nvPr/>
        </p:nvSpPr>
        <p:spPr>
          <a:xfrm>
            <a:off x="2279576" y="4749825"/>
            <a:ext cx="1800200" cy="400110"/>
          </a:xfrm>
          <a:prstGeom prst="rect">
            <a:avLst/>
          </a:prstGeom>
          <a:noFill/>
        </p:spPr>
        <p:txBody>
          <a:bodyPr wrap="square" rtlCol="0">
            <a:spAutoFit/>
          </a:bodyPr>
          <a:lstStyle/>
          <a:p>
            <a:r>
              <a:rPr lang="en-GB" sz="2000" dirty="0"/>
              <a:t>Partial</a:t>
            </a:r>
          </a:p>
        </p:txBody>
      </p:sp>
      <p:sp>
        <p:nvSpPr>
          <p:cNvPr id="14" name="TextBox 13"/>
          <p:cNvSpPr txBox="1"/>
          <p:nvPr/>
        </p:nvSpPr>
        <p:spPr>
          <a:xfrm>
            <a:off x="4871864" y="2204864"/>
            <a:ext cx="1800200" cy="400110"/>
          </a:xfrm>
          <a:prstGeom prst="rect">
            <a:avLst/>
          </a:prstGeom>
          <a:noFill/>
        </p:spPr>
        <p:txBody>
          <a:bodyPr wrap="square" rtlCol="0">
            <a:spAutoFit/>
          </a:bodyPr>
          <a:lstStyle/>
          <a:p>
            <a:r>
              <a:rPr lang="en-GB" sz="2000" dirty="0"/>
              <a:t>Equilibrium</a:t>
            </a:r>
          </a:p>
        </p:txBody>
      </p:sp>
      <p:sp>
        <p:nvSpPr>
          <p:cNvPr id="9" name="TextBox 8"/>
          <p:cNvSpPr txBox="1"/>
          <p:nvPr/>
        </p:nvSpPr>
        <p:spPr>
          <a:xfrm>
            <a:off x="4871864" y="3272790"/>
            <a:ext cx="1512168" cy="707886"/>
          </a:xfrm>
          <a:prstGeom prst="rect">
            <a:avLst/>
          </a:prstGeom>
          <a:noFill/>
        </p:spPr>
        <p:txBody>
          <a:bodyPr wrap="square" rtlCol="0">
            <a:spAutoFit/>
          </a:bodyPr>
          <a:lstStyle/>
          <a:p>
            <a:r>
              <a:rPr lang="en-GB" sz="2000" dirty="0"/>
              <a:t>GEM-E3*</a:t>
            </a:r>
          </a:p>
          <a:p>
            <a:r>
              <a:rPr lang="en-GB" sz="2000" dirty="0" err="1"/>
              <a:t>WorldScan</a:t>
            </a:r>
            <a:r>
              <a:rPr lang="en-GB" sz="2000" dirty="0"/>
              <a:t>*</a:t>
            </a:r>
          </a:p>
        </p:txBody>
      </p:sp>
      <p:sp>
        <p:nvSpPr>
          <p:cNvPr id="16" name="TextBox 15"/>
          <p:cNvSpPr txBox="1"/>
          <p:nvPr/>
        </p:nvSpPr>
        <p:spPr>
          <a:xfrm>
            <a:off x="7540352" y="3272790"/>
            <a:ext cx="1512168" cy="707886"/>
          </a:xfrm>
          <a:prstGeom prst="rect">
            <a:avLst/>
          </a:prstGeom>
          <a:noFill/>
        </p:spPr>
        <p:txBody>
          <a:bodyPr wrap="square" rtlCol="0">
            <a:spAutoFit/>
          </a:bodyPr>
          <a:lstStyle/>
          <a:p>
            <a:r>
              <a:rPr lang="en-GB" sz="2000" dirty="0"/>
              <a:t>E3ME*</a:t>
            </a:r>
          </a:p>
          <a:p>
            <a:r>
              <a:rPr lang="en-GB" sz="2000" dirty="0"/>
              <a:t>GINFORS*</a:t>
            </a:r>
          </a:p>
        </p:txBody>
      </p:sp>
      <p:sp>
        <p:nvSpPr>
          <p:cNvPr id="17" name="TextBox 16"/>
          <p:cNvSpPr txBox="1"/>
          <p:nvPr/>
        </p:nvSpPr>
        <p:spPr>
          <a:xfrm>
            <a:off x="4871864" y="4642103"/>
            <a:ext cx="2160240" cy="707886"/>
          </a:xfrm>
          <a:prstGeom prst="rect">
            <a:avLst/>
          </a:prstGeom>
          <a:noFill/>
        </p:spPr>
        <p:txBody>
          <a:bodyPr wrap="square" rtlCol="0">
            <a:spAutoFit/>
          </a:bodyPr>
          <a:lstStyle/>
          <a:p>
            <a:r>
              <a:rPr lang="en-GB" sz="2000" dirty="0"/>
              <a:t>PRIMES (energy)</a:t>
            </a:r>
          </a:p>
          <a:p>
            <a:r>
              <a:rPr lang="en-GB" sz="2000" dirty="0"/>
              <a:t>TIMES (energy)</a:t>
            </a:r>
          </a:p>
        </p:txBody>
      </p:sp>
      <p:sp>
        <p:nvSpPr>
          <p:cNvPr id="18" name="TextBox 17"/>
          <p:cNvSpPr txBox="1"/>
          <p:nvPr/>
        </p:nvSpPr>
        <p:spPr>
          <a:xfrm>
            <a:off x="7540352" y="4642103"/>
            <a:ext cx="2444080" cy="707886"/>
          </a:xfrm>
          <a:prstGeom prst="rect">
            <a:avLst/>
          </a:prstGeom>
          <a:noFill/>
        </p:spPr>
        <p:txBody>
          <a:bodyPr wrap="square" rtlCol="0">
            <a:spAutoFit/>
          </a:bodyPr>
          <a:lstStyle/>
          <a:p>
            <a:r>
              <a:rPr lang="en-GB" sz="2000" dirty="0"/>
              <a:t>ASTRA (transport)</a:t>
            </a:r>
          </a:p>
          <a:p>
            <a:r>
              <a:rPr lang="en-GB" sz="2000" dirty="0"/>
              <a:t>POLES (energy)</a:t>
            </a:r>
          </a:p>
        </p:txBody>
      </p:sp>
      <p:sp>
        <p:nvSpPr>
          <p:cNvPr id="2" name="Rectangle 1"/>
          <p:cNvSpPr/>
          <p:nvPr/>
        </p:nvSpPr>
        <p:spPr>
          <a:xfrm>
            <a:off x="2005329" y="6166766"/>
            <a:ext cx="3321294" cy="369332"/>
          </a:xfrm>
          <a:prstGeom prst="rect">
            <a:avLst/>
          </a:prstGeom>
        </p:spPr>
        <p:txBody>
          <a:bodyPr wrap="none">
            <a:spAutoFit/>
          </a:bodyPr>
          <a:lstStyle/>
          <a:p>
            <a:r>
              <a:rPr lang="en-GB" dirty="0"/>
              <a:t>* These models cover the </a:t>
            </a:r>
            <a:r>
              <a:rPr lang="en-GB" dirty="0" smtClean="0"/>
              <a:t>World</a:t>
            </a:r>
            <a:endParaRPr lang="en-GB" dirty="0"/>
          </a:p>
        </p:txBody>
      </p:sp>
    </p:spTree>
    <p:extLst>
      <p:ext uri="{BB962C8B-B14F-4D97-AF65-F5344CB8AC3E}">
        <p14:creationId xmlns:p14="http://schemas.microsoft.com/office/powerpoint/2010/main" val="2771388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914400" y="957262"/>
            <a:ext cx="10515600" cy="1325563"/>
          </a:xfrm>
        </p:spPr>
        <p:txBody>
          <a:bodyPr/>
          <a:lstStyle/>
          <a:p>
            <a:r>
              <a:rPr lang="en-GB" dirty="0"/>
              <a:t>	</a:t>
            </a:r>
            <a:r>
              <a:rPr lang="en-GB" b="1" u="sng" dirty="0"/>
              <a:t>GEM-E3</a:t>
            </a:r>
            <a:r>
              <a:rPr lang="en-GB" dirty="0"/>
              <a:t>				</a:t>
            </a:r>
            <a:r>
              <a:rPr lang="en-GB" b="1" u="sng" dirty="0"/>
              <a:t>E3ME</a:t>
            </a:r>
            <a:endParaRPr lang="en-US" b="1" u="sng" dirty="0"/>
          </a:p>
        </p:txBody>
      </p:sp>
      <p:sp>
        <p:nvSpPr>
          <p:cNvPr id="17411" name="Rectangle 5"/>
          <p:cNvSpPr>
            <a:spLocks noGrp="1" noChangeArrowheads="1"/>
          </p:cNvSpPr>
          <p:nvPr>
            <p:ph type="body" sz="half" idx="1"/>
          </p:nvPr>
        </p:nvSpPr>
        <p:spPr>
          <a:xfrm>
            <a:off x="838200" y="2218817"/>
            <a:ext cx="5181600" cy="4351338"/>
          </a:xfrm>
        </p:spPr>
        <p:txBody>
          <a:bodyPr/>
          <a:lstStyle/>
          <a:p>
            <a:r>
              <a:rPr lang="en-US" sz="2300" dirty="0"/>
              <a:t>perfect competition</a:t>
            </a:r>
          </a:p>
          <a:p>
            <a:r>
              <a:rPr lang="en-US" sz="2300" dirty="0"/>
              <a:t>constant returns to scale</a:t>
            </a:r>
          </a:p>
          <a:p>
            <a:r>
              <a:rPr lang="en-US" sz="2300" dirty="0"/>
              <a:t>equilibrium solution</a:t>
            </a:r>
          </a:p>
          <a:p>
            <a:r>
              <a:rPr lang="en-US" sz="2300" dirty="0"/>
              <a:t>full employment</a:t>
            </a:r>
          </a:p>
          <a:p>
            <a:r>
              <a:rPr lang="en-US" sz="2300" dirty="0"/>
              <a:t>projection based on one year's data</a:t>
            </a:r>
          </a:p>
          <a:p>
            <a:r>
              <a:rPr lang="en-US" sz="2300" dirty="0"/>
              <a:t>guess-estimated parameters</a:t>
            </a:r>
          </a:p>
        </p:txBody>
      </p:sp>
      <p:sp>
        <p:nvSpPr>
          <p:cNvPr id="17412" name="Rectangle 6"/>
          <p:cNvSpPr>
            <a:spLocks noGrp="1" noChangeArrowheads="1"/>
          </p:cNvSpPr>
          <p:nvPr>
            <p:ph type="body" sz="half" idx="2"/>
          </p:nvPr>
        </p:nvSpPr>
        <p:spPr>
          <a:xfrm>
            <a:off x="6172200" y="2282825"/>
            <a:ext cx="5181600" cy="4351338"/>
          </a:xfrm>
        </p:spPr>
        <p:txBody>
          <a:bodyPr/>
          <a:lstStyle/>
          <a:p>
            <a:r>
              <a:rPr lang="en-US" sz="2300" dirty="0"/>
              <a:t>varying competition over sectors </a:t>
            </a:r>
          </a:p>
          <a:p>
            <a:r>
              <a:rPr lang="en-US" sz="2300" dirty="0"/>
              <a:t>varying returns to scale</a:t>
            </a:r>
          </a:p>
          <a:p>
            <a:r>
              <a:rPr lang="en-US" sz="2300" dirty="0"/>
              <a:t>product supply-demand balance </a:t>
            </a:r>
          </a:p>
          <a:p>
            <a:r>
              <a:rPr lang="en-US" sz="2300" dirty="0"/>
              <a:t>unemployment</a:t>
            </a:r>
          </a:p>
          <a:p>
            <a:r>
              <a:rPr lang="en-US" sz="2300" dirty="0"/>
              <a:t>projection based on 40+years' data used for econometric estimation</a:t>
            </a:r>
          </a:p>
        </p:txBody>
      </p:sp>
      <p:sp>
        <p:nvSpPr>
          <p:cNvPr id="5" name="Title 1">
            <a:extLst>
              <a:ext uri="{FF2B5EF4-FFF2-40B4-BE49-F238E27FC236}">
                <a16:creationId xmlns:a16="http://schemas.microsoft.com/office/drawing/2014/main" id="{70C36581-CBBA-4277-985E-789B90A2EF33}"/>
              </a:ext>
            </a:extLst>
          </p:cNvPr>
          <p:cNvSpPr txBox="1">
            <a:spLocks/>
          </p:cNvSpPr>
          <p:nvPr/>
        </p:nvSpPr>
        <p:spPr>
          <a:xfrm>
            <a:off x="509016" y="-15064"/>
            <a:ext cx="116829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sz="3600" b="1" u="sng" dirty="0" smtClean="0"/>
              <a:t>1.8  comparing GEM-E3(CGE) and E3ME(Macro </a:t>
            </a:r>
            <a:r>
              <a:rPr lang="en-GB" sz="3600" b="1" u="sng" dirty="0" err="1" smtClean="0"/>
              <a:t>Econometirc</a:t>
            </a:r>
            <a:r>
              <a:rPr lang="en-GB" sz="3600" b="1" u="sng" dirty="0" smtClean="0"/>
              <a:t>)</a:t>
            </a:r>
            <a:endParaRPr lang="en-GB" sz="3600" b="1" u="sng" dirty="0"/>
          </a:p>
        </p:txBody>
      </p:sp>
    </p:spTree>
    <p:extLst>
      <p:ext uri="{BB962C8B-B14F-4D97-AF65-F5344CB8AC3E}">
        <p14:creationId xmlns:p14="http://schemas.microsoft.com/office/powerpoint/2010/main" val="802012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6000" b="1" dirty="0" smtClean="0"/>
              <a:t>            K</a:t>
            </a:r>
            <a:r>
              <a:rPr kumimoji="1" lang="en-US" altLang="ja-JP" sz="6000" b="1" dirty="0" smtClean="0"/>
              <a:t>eynes </a:t>
            </a:r>
            <a:r>
              <a:rPr kumimoji="1" lang="en-US" altLang="ja-JP" sz="6000" b="1" dirty="0" err="1" smtClean="0"/>
              <a:t>v.s</a:t>
            </a:r>
            <a:r>
              <a:rPr kumimoji="1" lang="en-US" altLang="ja-JP" sz="6000" b="1" dirty="0" smtClean="0"/>
              <a:t>. </a:t>
            </a:r>
            <a:r>
              <a:rPr kumimoji="1" lang="en-US" altLang="ja-JP" sz="6000" b="1" dirty="0" err="1" smtClean="0"/>
              <a:t>Walras</a:t>
            </a:r>
            <a:endParaRPr kumimoji="1" lang="ja-JP" altLang="en-US" sz="6000" b="1" dirty="0"/>
          </a:p>
        </p:txBody>
      </p:sp>
      <p:pic>
        <p:nvPicPr>
          <p:cNvPr id="5" name="Picture 4">
            <a:extLst>
              <a:ext uri="{FF2B5EF4-FFF2-40B4-BE49-F238E27FC236}">
                <a16:creationId xmlns:a16="http://schemas.microsoft.com/office/drawing/2014/main" id="{4BCF9B66-CB77-4CA2-9825-07C50F991A95}"/>
              </a:ext>
            </a:extLst>
          </p:cNvPr>
          <p:cNvPicPr>
            <a:picLocks noChangeAspect="1"/>
          </p:cNvPicPr>
          <p:nvPr/>
        </p:nvPicPr>
        <p:blipFill>
          <a:blip r:embed="rId2"/>
          <a:stretch>
            <a:fillRect/>
          </a:stretch>
        </p:blipFill>
        <p:spPr>
          <a:xfrm>
            <a:off x="514522" y="1804804"/>
            <a:ext cx="3829939" cy="3963154"/>
          </a:xfrm>
          <a:prstGeom prst="rect">
            <a:avLst/>
          </a:prstGeom>
        </p:spPr>
      </p:pic>
      <p:sp>
        <p:nvSpPr>
          <p:cNvPr id="6" name="TextBox 5">
            <a:extLst>
              <a:ext uri="{FF2B5EF4-FFF2-40B4-BE49-F238E27FC236}">
                <a16:creationId xmlns:a16="http://schemas.microsoft.com/office/drawing/2014/main" id="{54587F8F-18E5-465D-AEB4-591612A1D0E4}"/>
              </a:ext>
            </a:extLst>
          </p:cNvPr>
          <p:cNvSpPr txBox="1"/>
          <p:nvPr/>
        </p:nvSpPr>
        <p:spPr>
          <a:xfrm>
            <a:off x="238942" y="5620322"/>
            <a:ext cx="5057455" cy="646331"/>
          </a:xfrm>
          <a:prstGeom prst="rect">
            <a:avLst/>
          </a:prstGeom>
          <a:noFill/>
        </p:spPr>
        <p:txBody>
          <a:bodyPr wrap="square" rtlCol="0">
            <a:spAutoFit/>
          </a:bodyPr>
          <a:lstStyle/>
          <a:p>
            <a:r>
              <a:rPr lang="en-GB" sz="1800" dirty="0">
                <a:latin typeface="+mn-lt"/>
              </a:rPr>
              <a:t>https://en.wikipedia.org/wiki/John_Maynard_Keynes</a:t>
            </a:r>
          </a:p>
        </p:txBody>
      </p:sp>
      <p:pic>
        <p:nvPicPr>
          <p:cNvPr id="7" name="Picture 2" descr="Walrass.jpg">
            <a:extLst>
              <a:ext uri="{FF2B5EF4-FFF2-40B4-BE49-F238E27FC236}">
                <a16:creationId xmlns:a16="http://schemas.microsoft.com/office/drawing/2014/main" id="{7C980127-17AB-433F-9B4C-11B3B160A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461" y="1999639"/>
            <a:ext cx="2892207" cy="35734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5BB2AFF-6941-452A-8B12-1D7430A10375}"/>
              </a:ext>
            </a:extLst>
          </p:cNvPr>
          <p:cNvSpPr txBox="1"/>
          <p:nvPr/>
        </p:nvSpPr>
        <p:spPr>
          <a:xfrm>
            <a:off x="6096000" y="5620322"/>
            <a:ext cx="4921562" cy="369332"/>
          </a:xfrm>
          <a:prstGeom prst="rect">
            <a:avLst/>
          </a:prstGeom>
          <a:noFill/>
        </p:spPr>
        <p:txBody>
          <a:bodyPr wrap="square" rtlCol="0">
            <a:spAutoFit/>
          </a:bodyPr>
          <a:lstStyle/>
          <a:p>
            <a:r>
              <a:rPr lang="en-GB" sz="1800" dirty="0">
                <a:latin typeface="+mn-lt"/>
              </a:rPr>
              <a:t>https://en.wikipedia.org/wiki/L%C3%A9on_Walras</a:t>
            </a:r>
          </a:p>
        </p:txBody>
      </p:sp>
    </p:spTree>
    <p:extLst>
      <p:ext uri="{BB962C8B-B14F-4D97-AF65-F5344CB8AC3E}">
        <p14:creationId xmlns:p14="http://schemas.microsoft.com/office/powerpoint/2010/main" val="507753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6581-CBBA-4277-985E-789B90A2EF33}"/>
              </a:ext>
            </a:extLst>
          </p:cNvPr>
          <p:cNvSpPr>
            <a:spLocks noGrp="1"/>
          </p:cNvSpPr>
          <p:nvPr>
            <p:ph type="title"/>
          </p:nvPr>
        </p:nvSpPr>
        <p:spPr>
          <a:xfrm>
            <a:off x="509016" y="-15064"/>
            <a:ext cx="10515600" cy="1325563"/>
          </a:xfrm>
        </p:spPr>
        <p:txBody>
          <a:bodyPr/>
          <a:lstStyle/>
          <a:p>
            <a:r>
              <a:rPr lang="en-GB" b="1" u="sng" dirty="0" smtClean="0"/>
              <a:t>1.9  In </a:t>
            </a:r>
            <a:r>
              <a:rPr lang="en-GB" b="1" u="sng" dirty="0"/>
              <a:t>a real-world policy simulation</a:t>
            </a:r>
          </a:p>
        </p:txBody>
      </p:sp>
      <p:pic>
        <p:nvPicPr>
          <p:cNvPr id="6" name="Picture 5">
            <a:extLst>
              <a:ext uri="{FF2B5EF4-FFF2-40B4-BE49-F238E27FC236}">
                <a16:creationId xmlns:a16="http://schemas.microsoft.com/office/drawing/2014/main" id="{5F8646D0-F4A2-4BBB-9671-1C65F628046F}"/>
              </a:ext>
            </a:extLst>
          </p:cNvPr>
          <p:cNvPicPr>
            <a:picLocks noChangeAspect="1"/>
          </p:cNvPicPr>
          <p:nvPr/>
        </p:nvPicPr>
        <p:blipFill>
          <a:blip r:embed="rId2"/>
          <a:stretch>
            <a:fillRect/>
          </a:stretch>
        </p:blipFill>
        <p:spPr>
          <a:xfrm>
            <a:off x="3071664" y="3308720"/>
            <a:ext cx="7486650" cy="3200400"/>
          </a:xfrm>
          <a:prstGeom prst="rect">
            <a:avLst/>
          </a:prstGeom>
        </p:spPr>
      </p:pic>
      <p:sp>
        <p:nvSpPr>
          <p:cNvPr id="7" name="TextBox 6">
            <a:extLst>
              <a:ext uri="{FF2B5EF4-FFF2-40B4-BE49-F238E27FC236}">
                <a16:creationId xmlns:a16="http://schemas.microsoft.com/office/drawing/2014/main" id="{FB39ED02-79A7-4A01-8B6C-3F889DE23DBE}"/>
              </a:ext>
            </a:extLst>
          </p:cNvPr>
          <p:cNvSpPr txBox="1"/>
          <p:nvPr/>
        </p:nvSpPr>
        <p:spPr>
          <a:xfrm>
            <a:off x="5447928" y="2635675"/>
            <a:ext cx="2088232" cy="646331"/>
          </a:xfrm>
          <a:prstGeom prst="rect">
            <a:avLst/>
          </a:prstGeom>
          <a:noFill/>
        </p:spPr>
        <p:txBody>
          <a:bodyPr wrap="square" rtlCol="0">
            <a:spAutoFit/>
          </a:bodyPr>
          <a:lstStyle/>
          <a:p>
            <a:pPr algn="ctr"/>
            <a:r>
              <a:rPr lang="en-GB" dirty="0" smtClean="0"/>
              <a:t>Macro Econometric </a:t>
            </a:r>
            <a:r>
              <a:rPr lang="en-GB" dirty="0"/>
              <a:t>model results</a:t>
            </a:r>
          </a:p>
        </p:txBody>
      </p:sp>
      <p:sp>
        <p:nvSpPr>
          <p:cNvPr id="8" name="TextBox 7">
            <a:extLst>
              <a:ext uri="{FF2B5EF4-FFF2-40B4-BE49-F238E27FC236}">
                <a16:creationId xmlns:a16="http://schemas.microsoft.com/office/drawing/2014/main" id="{73D6FC6F-A282-4C36-8E87-5348A26ADF3F}"/>
              </a:ext>
            </a:extLst>
          </p:cNvPr>
          <p:cNvSpPr txBox="1"/>
          <p:nvPr/>
        </p:nvSpPr>
        <p:spPr>
          <a:xfrm>
            <a:off x="8400256" y="2635673"/>
            <a:ext cx="2088232" cy="369332"/>
          </a:xfrm>
          <a:prstGeom prst="rect">
            <a:avLst/>
          </a:prstGeom>
          <a:noFill/>
        </p:spPr>
        <p:txBody>
          <a:bodyPr wrap="square" rtlCol="0">
            <a:spAutoFit/>
          </a:bodyPr>
          <a:lstStyle/>
          <a:p>
            <a:pPr algn="ctr"/>
            <a:r>
              <a:rPr lang="en-GB" dirty="0"/>
              <a:t>CGE model results</a:t>
            </a:r>
          </a:p>
        </p:txBody>
      </p:sp>
      <p:sp>
        <p:nvSpPr>
          <p:cNvPr id="9" name="TextBox 8">
            <a:extLst>
              <a:ext uri="{FF2B5EF4-FFF2-40B4-BE49-F238E27FC236}">
                <a16:creationId xmlns:a16="http://schemas.microsoft.com/office/drawing/2014/main" id="{17D53389-6977-4AA0-93CB-3A59E0F7A5D1}"/>
              </a:ext>
            </a:extLst>
          </p:cNvPr>
          <p:cNvSpPr txBox="1"/>
          <p:nvPr/>
        </p:nvSpPr>
        <p:spPr>
          <a:xfrm>
            <a:off x="1703512" y="2362742"/>
            <a:ext cx="2088232" cy="923330"/>
          </a:xfrm>
          <a:prstGeom prst="rect">
            <a:avLst/>
          </a:prstGeom>
          <a:noFill/>
        </p:spPr>
        <p:txBody>
          <a:bodyPr wrap="square" rtlCol="0">
            <a:spAutoFit/>
          </a:bodyPr>
          <a:lstStyle/>
          <a:p>
            <a:r>
              <a:rPr lang="en-GB" dirty="0"/>
              <a:t>Increasing levels of ambition for energy efficiency in the EU</a:t>
            </a:r>
          </a:p>
        </p:txBody>
      </p:sp>
      <p:sp>
        <p:nvSpPr>
          <p:cNvPr id="10" name="Arrow: Down 9">
            <a:extLst>
              <a:ext uri="{FF2B5EF4-FFF2-40B4-BE49-F238E27FC236}">
                <a16:creationId xmlns:a16="http://schemas.microsoft.com/office/drawing/2014/main" id="{F6D11B3B-8D1D-4C99-AC81-726BAE77DA06}"/>
              </a:ext>
            </a:extLst>
          </p:cNvPr>
          <p:cNvSpPr/>
          <p:nvPr/>
        </p:nvSpPr>
        <p:spPr bwMode="auto">
          <a:xfrm>
            <a:off x="2028346" y="4775969"/>
            <a:ext cx="648072" cy="449878"/>
          </a:xfrm>
          <a:prstGeom prst="downArrow">
            <a:avLst/>
          </a:prstGeom>
          <a:solidFill>
            <a:srgbClr val="006398"/>
          </a:solidFill>
          <a:ln w="9525" cap="flat" cmpd="sng" algn="ctr">
            <a:noFill/>
            <a:prstDash val="solid"/>
            <a:round/>
            <a:headEnd type="none" w="med" len="med"/>
            <a:tailEnd type="triangle" w="med" len="med"/>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eaLnBrk="0" fontAlgn="base" hangingPunct="0">
              <a:spcBef>
                <a:spcPct val="50000"/>
              </a:spcBef>
              <a:spcAft>
                <a:spcPct val="0"/>
              </a:spcAft>
            </a:pPr>
            <a:endParaRPr kumimoji="0" lang="en-GB" sz="1600" dirty="0">
              <a:solidFill>
                <a:schemeClr val="bg1"/>
              </a:solidFill>
            </a:endParaRPr>
          </a:p>
        </p:txBody>
      </p:sp>
      <p:cxnSp>
        <p:nvCxnSpPr>
          <p:cNvPr id="12" name="Straight Arrow Connector 11">
            <a:extLst>
              <a:ext uri="{FF2B5EF4-FFF2-40B4-BE49-F238E27FC236}">
                <a16:creationId xmlns:a16="http://schemas.microsoft.com/office/drawing/2014/main" id="{26AE5EC8-08D6-4B56-9883-5436A3D9F4D5}"/>
              </a:ext>
            </a:extLst>
          </p:cNvPr>
          <p:cNvCxnSpPr>
            <a:cxnSpLocks/>
            <a:endCxn id="17" idx="0"/>
          </p:cNvCxnSpPr>
          <p:nvPr/>
        </p:nvCxnSpPr>
        <p:spPr bwMode="auto">
          <a:xfrm>
            <a:off x="7032105" y="3092696"/>
            <a:ext cx="790997" cy="1984772"/>
          </a:xfrm>
          <a:prstGeom prst="straightConnector1">
            <a:avLst/>
          </a:prstGeom>
          <a:noFill/>
          <a:ln w="41275" cap="flat" cmpd="sng" algn="ctr">
            <a:solidFill>
              <a:srgbClr val="00B050"/>
            </a:solidFill>
            <a:prstDash val="solid"/>
            <a:round/>
            <a:headEnd type="none" w="med" len="med"/>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cxnSp>
      <p:sp>
        <p:nvSpPr>
          <p:cNvPr id="16" name="Oval 15">
            <a:extLst>
              <a:ext uri="{FF2B5EF4-FFF2-40B4-BE49-F238E27FC236}">
                <a16:creationId xmlns:a16="http://schemas.microsoft.com/office/drawing/2014/main" id="{DF12D5EE-A1D1-451A-BC92-E05F5DCC46AB}"/>
              </a:ext>
            </a:extLst>
          </p:cNvPr>
          <p:cNvSpPr/>
          <p:nvPr/>
        </p:nvSpPr>
        <p:spPr bwMode="auto">
          <a:xfrm>
            <a:off x="9696402" y="5077469"/>
            <a:ext cx="861913" cy="476071"/>
          </a:xfrm>
          <a:prstGeom prst="ellipse">
            <a:avLst/>
          </a:prstGeom>
          <a:noFill/>
          <a:ln w="19050" cap="flat" cmpd="sng" algn="ctr">
            <a:solidFill>
              <a:srgbClr val="FF0000"/>
            </a:solidFill>
            <a:prstDash val="solid"/>
            <a:round/>
            <a:headEnd type="none" w="med" len="med"/>
            <a:tailEnd type="triangle" w="med" len="med"/>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eaLnBrk="0" fontAlgn="base" hangingPunct="0">
              <a:spcBef>
                <a:spcPct val="50000"/>
              </a:spcBef>
              <a:spcAft>
                <a:spcPct val="0"/>
              </a:spcAft>
            </a:pPr>
            <a:endParaRPr kumimoji="0" lang="en-GB" sz="1600" dirty="0">
              <a:solidFill>
                <a:schemeClr val="bg1"/>
              </a:solidFill>
            </a:endParaRPr>
          </a:p>
        </p:txBody>
      </p:sp>
      <p:sp>
        <p:nvSpPr>
          <p:cNvPr id="17" name="Oval 16">
            <a:extLst>
              <a:ext uri="{FF2B5EF4-FFF2-40B4-BE49-F238E27FC236}">
                <a16:creationId xmlns:a16="http://schemas.microsoft.com/office/drawing/2014/main" id="{87E5BCB6-0662-4695-9A51-A24C9006F59C}"/>
              </a:ext>
            </a:extLst>
          </p:cNvPr>
          <p:cNvSpPr/>
          <p:nvPr/>
        </p:nvSpPr>
        <p:spPr bwMode="auto">
          <a:xfrm>
            <a:off x="7392145" y="5077469"/>
            <a:ext cx="861913" cy="476071"/>
          </a:xfrm>
          <a:prstGeom prst="ellipse">
            <a:avLst/>
          </a:prstGeom>
          <a:noFill/>
          <a:ln w="19050" cap="flat" cmpd="sng" algn="ctr">
            <a:solidFill>
              <a:srgbClr val="00B050"/>
            </a:solidFill>
            <a:prstDash val="solid"/>
            <a:round/>
            <a:headEnd type="none" w="med" len="med"/>
            <a:tailEnd type="triangle" w="med" len="med"/>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eaLnBrk="0" fontAlgn="base" hangingPunct="0">
              <a:spcBef>
                <a:spcPct val="50000"/>
              </a:spcBef>
              <a:spcAft>
                <a:spcPct val="0"/>
              </a:spcAft>
            </a:pPr>
            <a:endParaRPr kumimoji="0" lang="en-GB" sz="1600" dirty="0">
              <a:solidFill>
                <a:schemeClr val="bg1"/>
              </a:solidFill>
            </a:endParaRPr>
          </a:p>
        </p:txBody>
      </p:sp>
      <p:cxnSp>
        <p:nvCxnSpPr>
          <p:cNvPr id="19" name="Straight Arrow Connector 18">
            <a:extLst>
              <a:ext uri="{FF2B5EF4-FFF2-40B4-BE49-F238E27FC236}">
                <a16:creationId xmlns:a16="http://schemas.microsoft.com/office/drawing/2014/main" id="{5244B479-F71A-4B62-8D86-33F55BB226D1}"/>
              </a:ext>
            </a:extLst>
          </p:cNvPr>
          <p:cNvCxnSpPr>
            <a:cxnSpLocks/>
            <a:endCxn id="16" idx="0"/>
          </p:cNvCxnSpPr>
          <p:nvPr/>
        </p:nvCxnSpPr>
        <p:spPr bwMode="auto">
          <a:xfrm>
            <a:off x="9477060" y="3253296"/>
            <a:ext cx="650299" cy="1824172"/>
          </a:xfrm>
          <a:prstGeom prst="straightConnector1">
            <a:avLst/>
          </a:prstGeom>
          <a:noFill/>
          <a:ln w="412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cxnSp>
      <p:sp>
        <p:nvSpPr>
          <p:cNvPr id="21" name="TextBox 20">
            <a:extLst>
              <a:ext uri="{FF2B5EF4-FFF2-40B4-BE49-F238E27FC236}">
                <a16:creationId xmlns:a16="http://schemas.microsoft.com/office/drawing/2014/main" id="{F34187B2-F49C-4F92-9168-0D34469976DB}"/>
              </a:ext>
            </a:extLst>
          </p:cNvPr>
          <p:cNvSpPr txBox="1"/>
          <p:nvPr/>
        </p:nvSpPr>
        <p:spPr>
          <a:xfrm>
            <a:off x="2207569" y="1484784"/>
            <a:ext cx="7919789" cy="923330"/>
          </a:xfrm>
          <a:prstGeom prst="rect">
            <a:avLst/>
          </a:prstGeom>
          <a:noFill/>
        </p:spPr>
        <p:txBody>
          <a:bodyPr wrap="square" rtlCol="0">
            <a:spAutoFit/>
          </a:bodyPr>
          <a:lstStyle/>
          <a:p>
            <a:r>
              <a:rPr lang="en-GB" dirty="0"/>
              <a:t>2015 report, European Commission, DG ENER:</a:t>
            </a:r>
          </a:p>
          <a:p>
            <a:r>
              <a:rPr lang="en-GB" dirty="0">
                <a:hlinkClick r:id="rId3"/>
              </a:rPr>
              <a:t>http://ec.europa.eu/energy/sites/ener/files/documents/CE_EE_Jobs_main%2018Nov2015.pdf</a:t>
            </a:r>
            <a:r>
              <a:rPr lang="en-GB" dirty="0"/>
              <a:t> </a:t>
            </a:r>
          </a:p>
        </p:txBody>
      </p:sp>
      <p:sp>
        <p:nvSpPr>
          <p:cNvPr id="23" name="TextBox 22">
            <a:extLst>
              <a:ext uri="{FF2B5EF4-FFF2-40B4-BE49-F238E27FC236}">
                <a16:creationId xmlns:a16="http://schemas.microsoft.com/office/drawing/2014/main" id="{C7CBA4CB-AF90-4A1B-BF1A-EA92C425F4B6}"/>
              </a:ext>
            </a:extLst>
          </p:cNvPr>
          <p:cNvSpPr txBox="1"/>
          <p:nvPr/>
        </p:nvSpPr>
        <p:spPr>
          <a:xfrm>
            <a:off x="6456040" y="6332464"/>
            <a:ext cx="4102274" cy="523220"/>
          </a:xfrm>
          <a:prstGeom prst="rect">
            <a:avLst/>
          </a:prstGeom>
          <a:solidFill>
            <a:schemeClr val="bg1"/>
          </a:solidFill>
        </p:spPr>
        <p:txBody>
          <a:bodyPr wrap="square" rtlCol="0">
            <a:spAutoFit/>
          </a:bodyPr>
          <a:lstStyle/>
          <a:p>
            <a:r>
              <a:rPr lang="en-GB" sz="1400" dirty="0"/>
              <a:t>NB both the E3ME and GEM-E3 models have been developed substantially since 2015</a:t>
            </a:r>
          </a:p>
        </p:txBody>
      </p:sp>
    </p:spTree>
    <p:extLst>
      <p:ext uri="{BB962C8B-B14F-4D97-AF65-F5344CB8AC3E}">
        <p14:creationId xmlns:p14="http://schemas.microsoft.com/office/powerpoint/2010/main" val="2879593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1.10  Model </a:t>
            </a:r>
            <a:r>
              <a:rPr lang="en-GB" b="1" u="sng" dirty="0"/>
              <a:t>Linkages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57" t="1847" r="11532" b="6405"/>
          <a:stretch/>
        </p:blipFill>
        <p:spPr bwMode="auto">
          <a:xfrm>
            <a:off x="2639616" y="1574800"/>
            <a:ext cx="6908800" cy="447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67608" y="6165304"/>
            <a:ext cx="5976664" cy="369332"/>
          </a:xfrm>
          <a:prstGeom prst="rect">
            <a:avLst/>
          </a:prstGeom>
          <a:noFill/>
        </p:spPr>
        <p:txBody>
          <a:bodyPr wrap="square" rtlCol="0">
            <a:spAutoFit/>
          </a:bodyPr>
          <a:lstStyle/>
          <a:p>
            <a:r>
              <a:rPr lang="en-GB" dirty="0"/>
              <a:t>Cambridge Econometrics and SERI (2011), for DG Environment</a:t>
            </a:r>
          </a:p>
        </p:txBody>
      </p:sp>
    </p:spTree>
    <p:extLst>
      <p:ext uri="{BB962C8B-B14F-4D97-AF65-F5344CB8AC3E}">
        <p14:creationId xmlns:p14="http://schemas.microsoft.com/office/powerpoint/2010/main" val="4251640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00005" y="132548"/>
            <a:ext cx="11674940" cy="2387600"/>
          </a:xfrm>
        </p:spPr>
        <p:txBody>
          <a:bodyPr>
            <a:normAutofit/>
          </a:bodyPr>
          <a:lstStyle/>
          <a:p>
            <a:r>
              <a:rPr kumimoji="1" lang="en-US" altLang="ja-JP" sz="7200" b="1" dirty="0" smtClean="0">
                <a:solidFill>
                  <a:srgbClr val="0070C0"/>
                </a:solidFill>
                <a:latin typeface="+mn-lt"/>
              </a:rPr>
              <a:t>2.E3ME Description</a:t>
            </a:r>
            <a:endParaRPr kumimoji="1" lang="ja-JP" altLang="en-US" sz="7200" b="1" dirty="0">
              <a:solidFill>
                <a:srgbClr val="0070C0"/>
              </a:solidFill>
              <a:latin typeface="+mn-lt"/>
            </a:endParaRPr>
          </a:p>
        </p:txBody>
      </p:sp>
    </p:spTree>
    <p:extLst>
      <p:ext uri="{BB962C8B-B14F-4D97-AF65-F5344CB8AC3E}">
        <p14:creationId xmlns:p14="http://schemas.microsoft.com/office/powerpoint/2010/main" val="2497608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11"/>
          <p:cNvSpPr>
            <a:spLocks noGrp="1"/>
          </p:cNvSpPr>
          <p:nvPr>
            <p:ph type="sldNum" sz="quarter" idx="12"/>
          </p:nvPr>
        </p:nvSpPr>
        <p:spPr>
          <a:xfrm>
            <a:off x="8077200" y="6356351"/>
            <a:ext cx="2133600" cy="365125"/>
          </a:xfrm>
        </p:spPr>
        <p:txBody>
          <a:bodyPr/>
          <a:lstStyle/>
          <a:p>
            <a:fld id="{02245150-415A-45BE-B763-5B3BB87B199F}" type="slidenum">
              <a:rPr lang="en-GB" sz="1600">
                <a:solidFill>
                  <a:schemeClr val="tx1"/>
                </a:solidFill>
                <a:latin typeface="+mj-lt"/>
                <a:ea typeface="メイリオ" pitchFamily="50" charset="-128"/>
                <a:cs typeface="メイリオ" pitchFamily="50" charset="-128"/>
              </a:rPr>
              <a:pPr/>
              <a:t>16</a:t>
            </a:fld>
            <a:endParaRPr lang="en-GB" sz="1600" dirty="0">
              <a:solidFill>
                <a:schemeClr val="tx1"/>
              </a:solidFill>
              <a:latin typeface="+mj-lt"/>
              <a:ea typeface="メイリオ" pitchFamily="50" charset="-128"/>
              <a:cs typeface="メイリオ" pitchFamily="50" charset="-128"/>
            </a:endParaRPr>
          </a:p>
        </p:txBody>
      </p:sp>
      <p:sp>
        <p:nvSpPr>
          <p:cNvPr id="12" name="テキスト ボックス 11"/>
          <p:cNvSpPr txBox="1"/>
          <p:nvPr/>
        </p:nvSpPr>
        <p:spPr>
          <a:xfrm>
            <a:off x="1078992" y="749808"/>
            <a:ext cx="10232136" cy="5016758"/>
          </a:xfrm>
          <a:prstGeom prst="rect">
            <a:avLst/>
          </a:prstGeom>
          <a:noFill/>
        </p:spPr>
        <p:txBody>
          <a:bodyPr wrap="square" rtlCol="0">
            <a:spAutoFit/>
          </a:bodyPr>
          <a:lstStyle/>
          <a:p>
            <a:r>
              <a:rPr lang="en-US" altLang="ja-JP" sz="4000" b="1" u="sng" dirty="0" smtClean="0">
                <a:latin typeface="+mj-lt"/>
                <a:ea typeface="メイリオ" pitchFamily="50" charset="-128"/>
                <a:cs typeface="メイリオ" pitchFamily="50" charset="-128"/>
              </a:rPr>
              <a:t>2.1  E3ME Model(</a:t>
            </a:r>
            <a:r>
              <a:rPr lang="en-US" altLang="ja-JP" sz="4000" b="1" u="sng" dirty="0" smtClean="0">
                <a:solidFill>
                  <a:srgbClr val="00B0F0"/>
                </a:solidFill>
              </a:rPr>
              <a:t>Energy-Environment-Economy </a:t>
            </a:r>
            <a:r>
              <a:rPr lang="en-US" altLang="ja-JP" sz="4000" b="1" u="sng" dirty="0">
                <a:solidFill>
                  <a:srgbClr val="00B0F0"/>
                </a:solidFill>
              </a:rPr>
              <a:t>Macro Econometric Model</a:t>
            </a:r>
            <a:r>
              <a:rPr lang="en-GB" altLang="ja-JP" sz="4000" b="1" u="sng" dirty="0"/>
              <a:t>)</a:t>
            </a:r>
            <a:endParaRPr lang="ja-JP" altLang="en-US" sz="4000" b="1" u="sng" dirty="0"/>
          </a:p>
          <a:p>
            <a:endParaRPr lang="en-US" altLang="ja-JP" sz="4000" b="1" u="sng" dirty="0">
              <a:latin typeface="+mj-lt"/>
              <a:ea typeface="メイリオ" pitchFamily="50" charset="-128"/>
              <a:cs typeface="メイリオ" pitchFamily="50" charset="-128"/>
            </a:endParaRPr>
          </a:p>
          <a:p>
            <a:endParaRPr lang="en-US" altLang="ja-JP" sz="1600" dirty="0">
              <a:latin typeface="+mj-lt"/>
              <a:ea typeface="メイリオ" pitchFamily="50" charset="-128"/>
              <a:cs typeface="メイリオ" pitchFamily="50" charset="-128"/>
            </a:endParaRPr>
          </a:p>
          <a:p>
            <a:r>
              <a:rPr lang="en-US" altLang="ja-JP" sz="2800" dirty="0" smtClean="0">
                <a:solidFill>
                  <a:srgbClr val="FF0000"/>
                </a:solidFill>
                <a:latin typeface="+mj-lt"/>
                <a:ea typeface="メイリオ" pitchFamily="50" charset="-128"/>
                <a:cs typeface="メイリオ" pitchFamily="50" charset="-128"/>
              </a:rPr>
              <a:t>  Macro-Econometric </a:t>
            </a:r>
            <a:r>
              <a:rPr lang="en-US" altLang="ja-JP" sz="2800" dirty="0">
                <a:solidFill>
                  <a:srgbClr val="FF0000"/>
                </a:solidFill>
                <a:latin typeface="+mj-lt"/>
                <a:ea typeface="メイリオ" pitchFamily="50" charset="-128"/>
                <a:cs typeface="メイリオ" pitchFamily="50" charset="-128"/>
              </a:rPr>
              <a:t>Model</a:t>
            </a:r>
          </a:p>
          <a:p>
            <a:r>
              <a:rPr lang="en-US" altLang="ja-JP" sz="2400" dirty="0" smtClean="0">
                <a:latin typeface="+mj-lt"/>
                <a:ea typeface="メイリオ" pitchFamily="50" charset="-128"/>
                <a:cs typeface="メイリオ" pitchFamily="50" charset="-128"/>
              </a:rPr>
              <a:t>    developed </a:t>
            </a:r>
            <a:r>
              <a:rPr lang="en-US" altLang="ja-JP" sz="2400" dirty="0">
                <a:latin typeface="+mj-lt"/>
                <a:ea typeface="メイリオ" pitchFamily="50" charset="-128"/>
                <a:cs typeface="メイリオ" pitchFamily="50" charset="-128"/>
              </a:rPr>
              <a:t>by Cambridge Econometrics</a:t>
            </a:r>
          </a:p>
          <a:p>
            <a:endParaRPr lang="en-US" altLang="ja-JP" sz="1600" dirty="0">
              <a:latin typeface="+mj-lt"/>
              <a:ea typeface="メイリオ" pitchFamily="50" charset="-128"/>
              <a:cs typeface="メイリオ" pitchFamily="50" charset="-128"/>
            </a:endParaRPr>
          </a:p>
          <a:p>
            <a:r>
              <a:rPr lang="ja-JP" altLang="en-US" sz="2800" dirty="0">
                <a:solidFill>
                  <a:srgbClr val="FF0000"/>
                </a:solidFill>
                <a:latin typeface="+mj-lt"/>
                <a:ea typeface="メイリオ" pitchFamily="50" charset="-128"/>
                <a:cs typeface="メイリオ" pitchFamily="50" charset="-128"/>
              </a:rPr>
              <a:t>・</a:t>
            </a:r>
            <a:r>
              <a:rPr lang="en-US" altLang="ja-JP" sz="2800" dirty="0">
                <a:solidFill>
                  <a:srgbClr val="FF0000"/>
                </a:solidFill>
                <a:latin typeface="+mj-lt"/>
                <a:ea typeface="メイリオ" pitchFamily="50" charset="-128"/>
                <a:cs typeface="メイリオ" pitchFamily="50" charset="-128"/>
              </a:rPr>
              <a:t>Demand driven</a:t>
            </a:r>
          </a:p>
          <a:p>
            <a:r>
              <a:rPr lang="ja-JP" altLang="en-US" sz="2800" dirty="0">
                <a:solidFill>
                  <a:srgbClr val="FF0000"/>
                </a:solidFill>
                <a:latin typeface="+mj-lt"/>
                <a:ea typeface="メイリオ" pitchFamily="50" charset="-128"/>
                <a:cs typeface="メイリオ" pitchFamily="50" charset="-128"/>
              </a:rPr>
              <a:t>・</a:t>
            </a:r>
            <a:r>
              <a:rPr lang="en-US" altLang="ja-JP" sz="2800" dirty="0">
                <a:solidFill>
                  <a:srgbClr val="FF0000"/>
                </a:solidFill>
                <a:latin typeface="+mj-lt"/>
                <a:ea typeface="メイリオ" pitchFamily="50" charset="-128"/>
                <a:cs typeface="メイリオ" pitchFamily="50" charset="-128"/>
              </a:rPr>
              <a:t>No equilibrium, Non optimization</a:t>
            </a:r>
          </a:p>
          <a:p>
            <a:endParaRPr lang="en-US" altLang="ja-JP" sz="1200" dirty="0">
              <a:latin typeface="+mj-lt"/>
              <a:ea typeface="メイリオ" pitchFamily="50" charset="-128"/>
              <a:cs typeface="メイリオ" pitchFamily="50" charset="-128"/>
            </a:endParaRPr>
          </a:p>
          <a:p>
            <a:r>
              <a:rPr lang="ja-JP" altLang="en-US" sz="2400" dirty="0">
                <a:latin typeface="+mj-lt"/>
                <a:ea typeface="メイリオ" pitchFamily="50" charset="-128"/>
                <a:cs typeface="メイリオ" pitchFamily="50" charset="-128"/>
              </a:rPr>
              <a:t>・</a:t>
            </a:r>
            <a:r>
              <a:rPr lang="en-US" altLang="ja-JP" sz="2400" dirty="0">
                <a:latin typeface="+mj-lt"/>
                <a:ea typeface="メイリオ" pitchFamily="50" charset="-128"/>
                <a:cs typeface="メイリオ" pitchFamily="50" charset="-128"/>
              </a:rPr>
              <a:t>Four East Asian regions are in the </a:t>
            </a:r>
            <a:r>
              <a:rPr lang="en-US" altLang="ja-JP" sz="2400" dirty="0" smtClean="0">
                <a:latin typeface="+mj-lt"/>
                <a:ea typeface="メイリオ" pitchFamily="50" charset="-128"/>
                <a:cs typeface="メイリオ" pitchFamily="50" charset="-128"/>
              </a:rPr>
              <a:t>model;E3ME-Asia</a:t>
            </a:r>
            <a:endParaRPr lang="en-US" altLang="ja-JP" sz="2400" dirty="0">
              <a:latin typeface="+mj-lt"/>
              <a:ea typeface="メイリオ" pitchFamily="50" charset="-128"/>
              <a:cs typeface="メイリオ" pitchFamily="50" charset="-128"/>
            </a:endParaRPr>
          </a:p>
          <a:p>
            <a:r>
              <a:rPr lang="ja-JP" altLang="en-US" sz="2400" dirty="0">
                <a:latin typeface="+mj-lt"/>
                <a:ea typeface="メイリオ" pitchFamily="50" charset="-128"/>
                <a:cs typeface="メイリオ" pitchFamily="50" charset="-128"/>
              </a:rPr>
              <a:t>・</a:t>
            </a:r>
            <a:r>
              <a:rPr lang="en-US" altLang="ja-JP" sz="2400" dirty="0">
                <a:latin typeface="+mj-lt"/>
                <a:ea typeface="メイリオ" pitchFamily="50" charset="-128"/>
                <a:cs typeface="メイリオ" pitchFamily="50" charset="-128"/>
              </a:rPr>
              <a:t>Based on data from past 40 years and OECD/IEA forecast</a:t>
            </a:r>
          </a:p>
        </p:txBody>
      </p:sp>
    </p:spTree>
    <p:extLst>
      <p:ext uri="{BB962C8B-B14F-4D97-AF65-F5344CB8AC3E}">
        <p14:creationId xmlns:p14="http://schemas.microsoft.com/office/powerpoint/2010/main" val="1319058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58050" y="3476214"/>
            <a:ext cx="756084" cy="10801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8" name="Rectangle 7"/>
          <p:cNvSpPr/>
          <p:nvPr/>
        </p:nvSpPr>
        <p:spPr>
          <a:xfrm>
            <a:off x="3707116" y="3476214"/>
            <a:ext cx="756084" cy="108012"/>
          </a:xfrm>
          <a:prstGeom prst="rect">
            <a:avLst/>
          </a:prstGeom>
          <a:solidFill>
            <a:schemeClr val="tx2">
              <a:lumMod val="40000"/>
              <a:lumOff val="60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9" name="Rectangle 8"/>
          <p:cNvSpPr/>
          <p:nvPr/>
        </p:nvSpPr>
        <p:spPr>
          <a:xfrm>
            <a:off x="4463200" y="3475313"/>
            <a:ext cx="756084" cy="108012"/>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0" name="Rectangle 9"/>
          <p:cNvSpPr/>
          <p:nvPr/>
        </p:nvSpPr>
        <p:spPr>
          <a:xfrm>
            <a:off x="5219284" y="3475313"/>
            <a:ext cx="756084" cy="108012"/>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1" name="Rectangle 10"/>
          <p:cNvSpPr/>
          <p:nvPr/>
        </p:nvSpPr>
        <p:spPr>
          <a:xfrm>
            <a:off x="5975368" y="3476214"/>
            <a:ext cx="756084" cy="108012"/>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2" name="Rectangle 11"/>
          <p:cNvSpPr/>
          <p:nvPr/>
        </p:nvSpPr>
        <p:spPr>
          <a:xfrm>
            <a:off x="7487536" y="3476214"/>
            <a:ext cx="756084" cy="108012"/>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Rectangle 12"/>
          <p:cNvSpPr/>
          <p:nvPr/>
        </p:nvSpPr>
        <p:spPr>
          <a:xfrm>
            <a:off x="6731452" y="3476214"/>
            <a:ext cx="756084" cy="108012"/>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TextBox 13"/>
          <p:cNvSpPr txBox="1"/>
          <p:nvPr/>
        </p:nvSpPr>
        <p:spPr>
          <a:xfrm>
            <a:off x="2756692" y="3317696"/>
            <a:ext cx="425030" cy="230832"/>
          </a:xfrm>
          <a:prstGeom prst="rect">
            <a:avLst/>
          </a:prstGeom>
          <a:noFill/>
        </p:spPr>
        <p:txBody>
          <a:bodyPr wrap="square" rtlCol="0">
            <a:spAutoFit/>
          </a:bodyPr>
          <a:lstStyle/>
          <a:p>
            <a:r>
              <a:rPr lang="en-GB" sz="900" dirty="0"/>
              <a:t>1975</a:t>
            </a:r>
          </a:p>
        </p:txBody>
      </p:sp>
      <p:cxnSp>
        <p:nvCxnSpPr>
          <p:cNvPr id="17" name="Straight Connector 16"/>
          <p:cNvCxnSpPr/>
          <p:nvPr/>
        </p:nvCxnSpPr>
        <p:spPr>
          <a:xfrm flipV="1">
            <a:off x="3113050" y="1909630"/>
            <a:ext cx="0" cy="1620591"/>
          </a:xfrm>
          <a:prstGeom prst="line">
            <a:avLst/>
          </a:prstGeom>
          <a:ln>
            <a:headEnd type="oval"/>
          </a:ln>
        </p:spPr>
        <p:style>
          <a:lnRef idx="2">
            <a:schemeClr val="accent6"/>
          </a:lnRef>
          <a:fillRef idx="0">
            <a:schemeClr val="accent6"/>
          </a:fillRef>
          <a:effectRef idx="1">
            <a:schemeClr val="accent6"/>
          </a:effectRef>
          <a:fontRef idx="minor">
            <a:schemeClr val="tx1"/>
          </a:fontRef>
        </p:style>
      </p:cxnSp>
      <p:sp>
        <p:nvSpPr>
          <p:cNvPr id="18" name="TextBox 17"/>
          <p:cNvSpPr txBox="1"/>
          <p:nvPr/>
        </p:nvSpPr>
        <p:spPr>
          <a:xfrm>
            <a:off x="3101510" y="1457263"/>
            <a:ext cx="1905259" cy="203132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b="1" dirty="0"/>
              <a:t>1978</a:t>
            </a:r>
            <a:r>
              <a:rPr lang="en-GB" sz="1050" dirty="0"/>
              <a:t> Spin-off from the University of Cambridge Department of Applied Economics </a:t>
            </a:r>
          </a:p>
          <a:p>
            <a:pPr marL="128588" indent="-128588">
              <a:buFont typeface="Arial" panose="020B0604020202020204" pitchFamily="34" charset="0"/>
              <a:buChar char="•"/>
            </a:pPr>
            <a:r>
              <a:rPr lang="en-GB" sz="1050" dirty="0"/>
              <a:t>Origins in the </a:t>
            </a:r>
            <a:r>
              <a:rPr lang="en-GB" sz="1050" b="1" dirty="0"/>
              <a:t>‘Growth Project’ </a:t>
            </a:r>
            <a:r>
              <a:rPr lang="en-GB" sz="1050" dirty="0"/>
              <a:t>led by Nobel Laureate Prof Sir Richard Stone</a:t>
            </a:r>
          </a:p>
          <a:p>
            <a:pPr marL="128588" indent="-128588">
              <a:buFont typeface="Arial" panose="020B0604020202020204" pitchFamily="34" charset="0"/>
              <a:buChar char="•"/>
            </a:pPr>
            <a:r>
              <a:rPr lang="en-GB" sz="1050" dirty="0"/>
              <a:t>pioneered the development of </a:t>
            </a:r>
            <a:r>
              <a:rPr lang="en-GB" sz="1050" b="1" dirty="0"/>
              <a:t>detailed sectoral modelling </a:t>
            </a:r>
            <a:r>
              <a:rPr lang="en-GB" sz="1050" dirty="0"/>
              <a:t>in an input-output framework </a:t>
            </a:r>
            <a:r>
              <a:rPr lang="en-GB" sz="1050" b="1" dirty="0"/>
              <a:t>MDM</a:t>
            </a:r>
          </a:p>
        </p:txBody>
      </p:sp>
      <p:sp>
        <p:nvSpPr>
          <p:cNvPr id="21" name="TextBox 20"/>
          <p:cNvSpPr txBox="1"/>
          <p:nvPr/>
        </p:nvSpPr>
        <p:spPr>
          <a:xfrm>
            <a:off x="3501619" y="3268466"/>
            <a:ext cx="425030" cy="230832"/>
          </a:xfrm>
          <a:prstGeom prst="rect">
            <a:avLst/>
          </a:prstGeom>
          <a:noFill/>
        </p:spPr>
        <p:txBody>
          <a:bodyPr wrap="square" rtlCol="0">
            <a:spAutoFit/>
          </a:bodyPr>
          <a:lstStyle/>
          <a:p>
            <a:r>
              <a:rPr lang="en-GB" sz="900" dirty="0"/>
              <a:t>1980</a:t>
            </a:r>
          </a:p>
        </p:txBody>
      </p:sp>
      <p:cxnSp>
        <p:nvCxnSpPr>
          <p:cNvPr id="22" name="Straight Connector 21"/>
          <p:cNvCxnSpPr/>
          <p:nvPr/>
        </p:nvCxnSpPr>
        <p:spPr>
          <a:xfrm>
            <a:off x="3707116" y="3530220"/>
            <a:ext cx="0" cy="1673696"/>
          </a:xfrm>
          <a:prstGeom prst="line">
            <a:avLst/>
          </a:prstGeom>
          <a:ln>
            <a:headEnd type="oval"/>
          </a:ln>
        </p:spPr>
        <p:style>
          <a:lnRef idx="2">
            <a:schemeClr val="accent6"/>
          </a:lnRef>
          <a:fillRef idx="0">
            <a:schemeClr val="accent6"/>
          </a:fillRef>
          <a:effectRef idx="1">
            <a:schemeClr val="accent6"/>
          </a:effectRef>
          <a:fontRef idx="minor">
            <a:schemeClr val="tx1"/>
          </a:fontRef>
        </p:style>
      </p:cxnSp>
      <p:sp>
        <p:nvSpPr>
          <p:cNvPr id="29" name="TextBox 28"/>
          <p:cNvSpPr txBox="1"/>
          <p:nvPr/>
        </p:nvSpPr>
        <p:spPr>
          <a:xfrm>
            <a:off x="4257620" y="3584227"/>
            <a:ext cx="425030" cy="230832"/>
          </a:xfrm>
          <a:prstGeom prst="rect">
            <a:avLst/>
          </a:prstGeom>
          <a:noFill/>
        </p:spPr>
        <p:txBody>
          <a:bodyPr wrap="square" rtlCol="0">
            <a:spAutoFit/>
          </a:bodyPr>
          <a:lstStyle/>
          <a:p>
            <a:r>
              <a:rPr lang="en-GB" sz="900" dirty="0"/>
              <a:t>1985</a:t>
            </a:r>
          </a:p>
        </p:txBody>
      </p:sp>
      <p:sp>
        <p:nvSpPr>
          <p:cNvPr id="30" name="TextBox 29"/>
          <p:cNvSpPr txBox="1"/>
          <p:nvPr/>
        </p:nvSpPr>
        <p:spPr>
          <a:xfrm>
            <a:off x="5047392" y="3268466"/>
            <a:ext cx="425030" cy="230832"/>
          </a:xfrm>
          <a:prstGeom prst="rect">
            <a:avLst/>
          </a:prstGeom>
          <a:noFill/>
        </p:spPr>
        <p:txBody>
          <a:bodyPr wrap="square" rtlCol="0">
            <a:spAutoFit/>
          </a:bodyPr>
          <a:lstStyle/>
          <a:p>
            <a:r>
              <a:rPr lang="en-GB" sz="900" dirty="0"/>
              <a:t>1990</a:t>
            </a:r>
          </a:p>
        </p:txBody>
      </p:sp>
      <p:sp>
        <p:nvSpPr>
          <p:cNvPr id="31" name="TextBox 30"/>
          <p:cNvSpPr txBox="1"/>
          <p:nvPr/>
        </p:nvSpPr>
        <p:spPr>
          <a:xfrm>
            <a:off x="5762854" y="3583325"/>
            <a:ext cx="425030" cy="230832"/>
          </a:xfrm>
          <a:prstGeom prst="rect">
            <a:avLst/>
          </a:prstGeom>
          <a:noFill/>
        </p:spPr>
        <p:txBody>
          <a:bodyPr wrap="square" rtlCol="0">
            <a:spAutoFit/>
          </a:bodyPr>
          <a:lstStyle/>
          <a:p>
            <a:r>
              <a:rPr lang="en-GB" sz="900" dirty="0"/>
              <a:t>1995</a:t>
            </a:r>
          </a:p>
        </p:txBody>
      </p:sp>
      <p:sp>
        <p:nvSpPr>
          <p:cNvPr id="32" name="TextBox 31"/>
          <p:cNvSpPr txBox="1"/>
          <p:nvPr/>
        </p:nvSpPr>
        <p:spPr>
          <a:xfrm>
            <a:off x="6518938" y="3268466"/>
            <a:ext cx="425030" cy="230832"/>
          </a:xfrm>
          <a:prstGeom prst="rect">
            <a:avLst/>
          </a:prstGeom>
          <a:noFill/>
        </p:spPr>
        <p:txBody>
          <a:bodyPr wrap="square" rtlCol="0">
            <a:spAutoFit/>
          </a:bodyPr>
          <a:lstStyle/>
          <a:p>
            <a:r>
              <a:rPr lang="en-GB" sz="900" dirty="0"/>
              <a:t>2000</a:t>
            </a:r>
          </a:p>
        </p:txBody>
      </p:sp>
      <p:sp>
        <p:nvSpPr>
          <p:cNvPr id="33" name="TextBox 32"/>
          <p:cNvSpPr txBox="1"/>
          <p:nvPr/>
        </p:nvSpPr>
        <p:spPr>
          <a:xfrm>
            <a:off x="7275022" y="3613713"/>
            <a:ext cx="425030" cy="230832"/>
          </a:xfrm>
          <a:prstGeom prst="rect">
            <a:avLst/>
          </a:prstGeom>
          <a:noFill/>
        </p:spPr>
        <p:txBody>
          <a:bodyPr wrap="square" rtlCol="0">
            <a:spAutoFit/>
          </a:bodyPr>
          <a:lstStyle/>
          <a:p>
            <a:r>
              <a:rPr lang="en-GB" sz="900" dirty="0"/>
              <a:t>2005</a:t>
            </a:r>
          </a:p>
        </p:txBody>
      </p:sp>
      <p:sp>
        <p:nvSpPr>
          <p:cNvPr id="34" name="TextBox 33"/>
          <p:cNvSpPr txBox="1"/>
          <p:nvPr/>
        </p:nvSpPr>
        <p:spPr>
          <a:xfrm>
            <a:off x="8031106" y="3268466"/>
            <a:ext cx="425030" cy="230832"/>
          </a:xfrm>
          <a:prstGeom prst="rect">
            <a:avLst/>
          </a:prstGeom>
          <a:noFill/>
        </p:spPr>
        <p:txBody>
          <a:bodyPr wrap="square" rtlCol="0">
            <a:spAutoFit/>
          </a:bodyPr>
          <a:lstStyle/>
          <a:p>
            <a:r>
              <a:rPr lang="en-GB" sz="900" dirty="0"/>
              <a:t>2010</a:t>
            </a:r>
          </a:p>
        </p:txBody>
      </p:sp>
      <p:sp>
        <p:nvSpPr>
          <p:cNvPr id="35" name="Rectangle 34"/>
          <p:cNvSpPr/>
          <p:nvPr/>
        </p:nvSpPr>
        <p:spPr>
          <a:xfrm>
            <a:off x="8243620" y="3475313"/>
            <a:ext cx="756084" cy="108012"/>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cxnSp>
        <p:nvCxnSpPr>
          <p:cNvPr id="37" name="Straight Connector 36"/>
          <p:cNvCxnSpPr/>
          <p:nvPr/>
        </p:nvCxnSpPr>
        <p:spPr>
          <a:xfrm flipV="1">
            <a:off x="7109494" y="1908729"/>
            <a:ext cx="0" cy="1620591"/>
          </a:xfrm>
          <a:prstGeom prst="line">
            <a:avLst/>
          </a:prstGeom>
          <a:ln>
            <a:headEnd type="oval"/>
          </a:ln>
        </p:spPr>
        <p:style>
          <a:lnRef idx="2">
            <a:schemeClr val="accent6"/>
          </a:lnRef>
          <a:fillRef idx="0">
            <a:schemeClr val="accent6"/>
          </a:fillRef>
          <a:effectRef idx="1">
            <a:schemeClr val="accent6"/>
          </a:effectRef>
          <a:fontRef idx="minor">
            <a:schemeClr val="tx1"/>
          </a:fontRef>
        </p:style>
      </p:cxnSp>
      <p:sp>
        <p:nvSpPr>
          <p:cNvPr id="38" name="TextBox 37"/>
          <p:cNvSpPr txBox="1"/>
          <p:nvPr/>
        </p:nvSpPr>
        <p:spPr>
          <a:xfrm>
            <a:off x="7105637" y="1676953"/>
            <a:ext cx="1798675" cy="17774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b="1" dirty="0"/>
              <a:t>2003 CE 25th anniversary.                      </a:t>
            </a:r>
            <a:r>
              <a:rPr lang="en-GB" sz="1050" dirty="0"/>
              <a:t>Terry Barker sets up charitable trust fund to ensure CE's independence and principles. </a:t>
            </a:r>
          </a:p>
          <a:p>
            <a:r>
              <a:rPr lang="en-GB" sz="1050" b="1" dirty="0"/>
              <a:t>New Thinking in Economics:</a:t>
            </a:r>
          </a:p>
          <a:p>
            <a:r>
              <a:rPr lang="en-GB" sz="1050" dirty="0"/>
              <a:t>‘to advance education in the field of economics for the benefit of the public’</a:t>
            </a:r>
          </a:p>
          <a:p>
            <a:endParaRPr lang="en-GB" sz="750" dirty="0"/>
          </a:p>
          <a:p>
            <a:endParaRPr lang="en-GB" sz="750" dirty="0"/>
          </a:p>
        </p:txBody>
      </p:sp>
      <p:sp>
        <p:nvSpPr>
          <p:cNvPr id="42" name="TextBox 41"/>
          <p:cNvSpPr txBox="1"/>
          <p:nvPr/>
        </p:nvSpPr>
        <p:spPr>
          <a:xfrm>
            <a:off x="5576624" y="4601173"/>
            <a:ext cx="1529013" cy="57708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b="1" dirty="0"/>
              <a:t>1993 </a:t>
            </a:r>
            <a:r>
              <a:rPr lang="en-GB" sz="1050" dirty="0"/>
              <a:t>Start of part-EC funded research project to build </a:t>
            </a:r>
            <a:r>
              <a:rPr lang="en-GB" sz="1050" b="1" dirty="0"/>
              <a:t>E3ME</a:t>
            </a:r>
          </a:p>
        </p:txBody>
      </p:sp>
      <p:cxnSp>
        <p:nvCxnSpPr>
          <p:cNvPr id="43" name="Straight Connector 42"/>
          <p:cNvCxnSpPr/>
          <p:nvPr/>
        </p:nvCxnSpPr>
        <p:spPr>
          <a:xfrm>
            <a:off x="8850306" y="3537012"/>
            <a:ext cx="0" cy="1673696"/>
          </a:xfrm>
          <a:prstGeom prst="line">
            <a:avLst/>
          </a:prstGeom>
          <a:ln>
            <a:headEnd type="oval"/>
          </a:ln>
        </p:spPr>
        <p:style>
          <a:lnRef idx="2">
            <a:schemeClr val="accent6"/>
          </a:lnRef>
          <a:fillRef idx="0">
            <a:schemeClr val="accent6"/>
          </a:fillRef>
          <a:effectRef idx="1">
            <a:schemeClr val="accent6"/>
          </a:effectRef>
          <a:fontRef idx="minor">
            <a:schemeClr val="tx1"/>
          </a:fontRef>
        </p:style>
      </p:cxnSp>
      <p:sp>
        <p:nvSpPr>
          <p:cNvPr id="44" name="TextBox 43"/>
          <p:cNvSpPr txBox="1"/>
          <p:nvPr/>
        </p:nvSpPr>
        <p:spPr>
          <a:xfrm>
            <a:off x="7287992" y="4254926"/>
            <a:ext cx="1463672" cy="18697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b="1" dirty="0"/>
              <a:t>Today </a:t>
            </a:r>
            <a:r>
              <a:rPr lang="en-US" altLang="ja-JP" sz="1050" dirty="0"/>
              <a:t>40</a:t>
            </a:r>
            <a:r>
              <a:rPr lang="en-GB" sz="1050" dirty="0"/>
              <a:t> staff based in Cambridge. </a:t>
            </a:r>
            <a:r>
              <a:rPr lang="en-GB" sz="1050" b="1" dirty="0"/>
              <a:t>International reputation </a:t>
            </a:r>
            <a:r>
              <a:rPr lang="en-GB" sz="1050" dirty="0"/>
              <a:t>in the application of whole-economy, sectoral modelling, particularly the </a:t>
            </a:r>
            <a:r>
              <a:rPr lang="en-GB" sz="1050" u="sng" dirty="0"/>
              <a:t>global</a:t>
            </a:r>
            <a:r>
              <a:rPr lang="en-GB" sz="1050" dirty="0"/>
              <a:t> E3ME model</a:t>
            </a:r>
          </a:p>
          <a:p>
            <a:endParaRPr lang="en-GB" sz="1050" dirty="0"/>
          </a:p>
          <a:p>
            <a:endParaRPr lang="en-GB" sz="1050" dirty="0"/>
          </a:p>
          <a:p>
            <a:endParaRPr lang="en-GB" sz="1050" dirty="0"/>
          </a:p>
        </p:txBody>
      </p:sp>
      <p:cxnSp>
        <p:nvCxnSpPr>
          <p:cNvPr id="45" name="Straight Connector 44"/>
          <p:cNvCxnSpPr/>
          <p:nvPr/>
        </p:nvCxnSpPr>
        <p:spPr>
          <a:xfrm flipV="1">
            <a:off x="5339916" y="1916422"/>
            <a:ext cx="0" cy="1620591"/>
          </a:xfrm>
          <a:prstGeom prst="line">
            <a:avLst/>
          </a:prstGeom>
          <a:ln>
            <a:headEnd type="oval"/>
          </a:ln>
        </p:spPr>
        <p:style>
          <a:lnRef idx="2">
            <a:schemeClr val="accent6"/>
          </a:lnRef>
          <a:fillRef idx="0">
            <a:schemeClr val="accent6"/>
          </a:fillRef>
          <a:effectRef idx="1">
            <a:schemeClr val="accent6"/>
          </a:effectRef>
          <a:fontRef idx="minor">
            <a:schemeClr val="tx1"/>
          </a:fontRef>
        </p:style>
      </p:cxnSp>
      <p:cxnSp>
        <p:nvCxnSpPr>
          <p:cNvPr id="46" name="Straight Connector 45"/>
          <p:cNvCxnSpPr/>
          <p:nvPr/>
        </p:nvCxnSpPr>
        <p:spPr>
          <a:xfrm>
            <a:off x="5597326" y="3537012"/>
            <a:ext cx="0" cy="1673696"/>
          </a:xfrm>
          <a:prstGeom prst="line">
            <a:avLst/>
          </a:prstGeom>
          <a:ln>
            <a:headEnd type="oval"/>
          </a:ln>
        </p:spPr>
        <p:style>
          <a:lnRef idx="2">
            <a:schemeClr val="accent6"/>
          </a:lnRef>
          <a:fillRef idx="0">
            <a:schemeClr val="accent6"/>
          </a:fillRef>
          <a:effectRef idx="1">
            <a:schemeClr val="accent6"/>
          </a:effectRef>
          <a:fontRef idx="minor">
            <a:schemeClr val="tx1"/>
          </a:fontRef>
        </p:style>
      </p:cxnSp>
      <p:sp>
        <p:nvSpPr>
          <p:cNvPr id="47" name="TextBox 46"/>
          <p:cNvSpPr txBox="1"/>
          <p:nvPr/>
        </p:nvSpPr>
        <p:spPr>
          <a:xfrm>
            <a:off x="5353332" y="1673244"/>
            <a:ext cx="1581903" cy="17081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b="1" dirty="0"/>
              <a:t>Early 1990s </a:t>
            </a:r>
            <a:r>
              <a:rPr lang="en-GB" sz="1050" dirty="0"/>
              <a:t>Expansion of scope of CE’s work to </a:t>
            </a:r>
          </a:p>
          <a:p>
            <a:pPr marL="128588" indent="-128588">
              <a:buFont typeface="Arial" panose="020B0604020202020204" pitchFamily="34" charset="0"/>
              <a:buChar char="•"/>
            </a:pPr>
            <a:r>
              <a:rPr lang="en-GB" sz="1050" dirty="0"/>
              <a:t>European Regional</a:t>
            </a:r>
          </a:p>
          <a:p>
            <a:pPr marL="128588" indent="-128588">
              <a:buFont typeface="Arial" panose="020B0604020202020204" pitchFamily="34" charset="0"/>
              <a:buChar char="•"/>
            </a:pPr>
            <a:r>
              <a:rPr lang="en-GB" sz="1050" dirty="0"/>
              <a:t>UK Energy, Environment and Economy service</a:t>
            </a:r>
          </a:p>
          <a:p>
            <a:pPr marL="128588" indent="-128588">
              <a:buFont typeface="Arial" panose="020B0604020202020204" pitchFamily="34" charset="0"/>
              <a:buChar char="•"/>
            </a:pPr>
            <a:r>
              <a:rPr lang="en-GB" sz="1050" dirty="0"/>
              <a:t>More tailored project work</a:t>
            </a:r>
          </a:p>
          <a:p>
            <a:r>
              <a:rPr lang="en-GB" sz="1050" dirty="0"/>
              <a:t>Company grows from  10 to 25 staff.</a:t>
            </a:r>
          </a:p>
        </p:txBody>
      </p:sp>
      <p:cxnSp>
        <p:nvCxnSpPr>
          <p:cNvPr id="72" name="Straight Connector 71"/>
          <p:cNvCxnSpPr/>
          <p:nvPr/>
        </p:nvCxnSpPr>
        <p:spPr>
          <a:xfrm>
            <a:off x="3714133" y="3757334"/>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714135" y="3968663"/>
            <a:ext cx="1505150" cy="6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219501" y="3759281"/>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5259906" y="3968663"/>
            <a:ext cx="1471546" cy="6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735858" y="3742811"/>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764764" y="3968663"/>
            <a:ext cx="2139548" cy="6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735858" y="3742811"/>
            <a:ext cx="0" cy="23249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259905" y="3751046"/>
            <a:ext cx="0" cy="2324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764765" y="3739490"/>
            <a:ext cx="0" cy="232494"/>
          </a:xfrm>
          <a:prstGeom prst="line">
            <a:avLst/>
          </a:prstGeom>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6807380" y="3811038"/>
            <a:ext cx="2258757" cy="219291"/>
          </a:xfrm>
          <a:prstGeom prst="rect">
            <a:avLst/>
          </a:prstGeom>
        </p:spPr>
        <p:txBody>
          <a:bodyPr wrap="square">
            <a:spAutoFit/>
          </a:bodyPr>
          <a:lstStyle/>
          <a:p>
            <a:r>
              <a:rPr lang="en-GB" sz="825" i="1" dirty="0"/>
              <a:t>The move to more consultancy projects </a:t>
            </a:r>
          </a:p>
        </p:txBody>
      </p:sp>
      <p:sp>
        <p:nvSpPr>
          <p:cNvPr id="97" name="Rectangle 96"/>
          <p:cNvSpPr/>
          <p:nvPr/>
        </p:nvSpPr>
        <p:spPr>
          <a:xfrm>
            <a:off x="5217390" y="3811038"/>
            <a:ext cx="2258757" cy="219291"/>
          </a:xfrm>
          <a:prstGeom prst="rect">
            <a:avLst/>
          </a:prstGeom>
        </p:spPr>
        <p:txBody>
          <a:bodyPr wrap="square">
            <a:spAutoFit/>
          </a:bodyPr>
          <a:lstStyle/>
          <a:p>
            <a:r>
              <a:rPr lang="en-GB" sz="825" i="1" dirty="0"/>
              <a:t>Product and model developments</a:t>
            </a:r>
          </a:p>
        </p:txBody>
      </p:sp>
      <p:sp>
        <p:nvSpPr>
          <p:cNvPr id="98" name="Rectangle 97"/>
          <p:cNvSpPr/>
          <p:nvPr/>
        </p:nvSpPr>
        <p:spPr>
          <a:xfrm>
            <a:off x="3743896" y="3804006"/>
            <a:ext cx="2258757" cy="219291"/>
          </a:xfrm>
          <a:prstGeom prst="rect">
            <a:avLst/>
          </a:prstGeom>
        </p:spPr>
        <p:txBody>
          <a:bodyPr wrap="square">
            <a:spAutoFit/>
          </a:bodyPr>
          <a:lstStyle/>
          <a:p>
            <a:r>
              <a:rPr lang="en-GB" sz="825" i="1" dirty="0"/>
              <a:t>Early stage of the company</a:t>
            </a:r>
          </a:p>
        </p:txBody>
      </p:sp>
      <p:sp>
        <p:nvSpPr>
          <p:cNvPr id="48" name="TextBox 47"/>
          <p:cNvSpPr txBox="1"/>
          <p:nvPr/>
        </p:nvSpPr>
        <p:spPr>
          <a:xfrm>
            <a:off x="3689641" y="3990776"/>
            <a:ext cx="1853680" cy="15465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b="1" dirty="0"/>
              <a:t>1980s </a:t>
            </a:r>
            <a:r>
              <a:rPr lang="en-GB" sz="1050" dirty="0"/>
              <a:t>CE’s work focuses mainly on annual subscription services</a:t>
            </a:r>
          </a:p>
          <a:p>
            <a:pPr marL="128588" indent="-128588">
              <a:buFont typeface="Arial" panose="020B0604020202020204" pitchFamily="34" charset="0"/>
              <a:buChar char="•"/>
            </a:pPr>
            <a:r>
              <a:rPr lang="en-GB" sz="1050" dirty="0"/>
              <a:t>UK Industrial service</a:t>
            </a:r>
          </a:p>
          <a:p>
            <a:pPr marL="128588" indent="-128588">
              <a:buFont typeface="Arial" panose="020B0604020202020204" pitchFamily="34" charset="0"/>
              <a:buChar char="•"/>
            </a:pPr>
            <a:r>
              <a:rPr lang="en-GB" sz="1050" dirty="0"/>
              <a:t>UK Regional service</a:t>
            </a:r>
          </a:p>
          <a:p>
            <a:r>
              <a:rPr lang="en-GB" sz="1050" dirty="0"/>
              <a:t>and selected projects, notably the EC-funded HERMES project (in effect, a predecessor for </a:t>
            </a:r>
            <a:r>
              <a:rPr lang="en-GB" sz="1050" b="1" dirty="0"/>
              <a:t>E3ME</a:t>
            </a:r>
            <a:r>
              <a:rPr lang="en-GB" sz="1050" dirty="0"/>
              <a:t>)</a:t>
            </a:r>
          </a:p>
        </p:txBody>
      </p:sp>
      <p:sp>
        <p:nvSpPr>
          <p:cNvPr id="2" name="テキスト ボックス 1"/>
          <p:cNvSpPr txBox="1"/>
          <p:nvPr/>
        </p:nvSpPr>
        <p:spPr>
          <a:xfrm>
            <a:off x="1027550" y="271528"/>
            <a:ext cx="4475392" cy="707886"/>
          </a:xfrm>
          <a:prstGeom prst="rect">
            <a:avLst/>
          </a:prstGeom>
          <a:noFill/>
        </p:spPr>
        <p:txBody>
          <a:bodyPr wrap="none" rtlCol="0">
            <a:spAutoFit/>
          </a:bodyPr>
          <a:lstStyle/>
          <a:p>
            <a:r>
              <a:rPr lang="en-US" altLang="ja-JP" sz="4000" b="1" u="sng" dirty="0" smtClean="0"/>
              <a:t>2.2  History </a:t>
            </a:r>
            <a:r>
              <a:rPr lang="en-US" altLang="ja-JP" sz="4000" b="1" u="sng" dirty="0"/>
              <a:t>of E3ME</a:t>
            </a:r>
            <a:endParaRPr lang="ja-JP" altLang="en-US" sz="4000" b="1" u="sng" dirty="0"/>
          </a:p>
        </p:txBody>
      </p:sp>
      <p:sp>
        <p:nvSpPr>
          <p:cNvPr id="3" name="正方形/長方形 2"/>
          <p:cNvSpPr/>
          <p:nvPr/>
        </p:nvSpPr>
        <p:spPr>
          <a:xfrm>
            <a:off x="7039743" y="268156"/>
            <a:ext cx="3670882" cy="1077218"/>
          </a:xfrm>
          <a:prstGeom prst="rect">
            <a:avLst/>
          </a:prstGeom>
        </p:spPr>
        <p:txBody>
          <a:bodyPr wrap="square">
            <a:spAutoFit/>
          </a:bodyPr>
          <a:lstStyle/>
          <a:p>
            <a:r>
              <a:rPr lang="en-GB" altLang="ja-JP" sz="1600" dirty="0">
                <a:solidFill>
                  <a:srgbClr val="C45911"/>
                </a:solidFill>
                <a:latin typeface="Calibri" panose="020F0502020204030204" pitchFamily="34" charset="0"/>
                <a:ea typeface="游明朝"/>
                <a:cs typeface="Times New Roman" panose="02020603050405020304" pitchFamily="18" charset="0"/>
              </a:rPr>
              <a:t>The E3ME model and its predecessors </a:t>
            </a:r>
          </a:p>
          <a:p>
            <a:r>
              <a:rPr lang="en-GB" altLang="ja-JP" sz="1600" dirty="0">
                <a:solidFill>
                  <a:srgbClr val="C45911"/>
                </a:solidFill>
                <a:latin typeface="Calibri" panose="020F0502020204030204" pitchFamily="34" charset="0"/>
                <a:ea typeface="游明朝"/>
                <a:cs typeface="Times New Roman" panose="02020603050405020304" pitchFamily="18" charset="0"/>
              </a:rPr>
              <a:t>have been around since 1970s and it is </a:t>
            </a:r>
          </a:p>
          <a:p>
            <a:r>
              <a:rPr lang="en-GB" altLang="ja-JP" sz="1600" dirty="0">
                <a:solidFill>
                  <a:srgbClr val="C45911"/>
                </a:solidFill>
                <a:latin typeface="Calibri" panose="020F0502020204030204" pitchFamily="34" charset="0"/>
                <a:ea typeface="游明朝"/>
                <a:cs typeface="Times New Roman" panose="02020603050405020304" pitchFamily="18" charset="0"/>
              </a:rPr>
              <a:t>one of the most well-known econometric </a:t>
            </a:r>
          </a:p>
          <a:p>
            <a:r>
              <a:rPr lang="en-GB" altLang="ja-JP" sz="1600" dirty="0">
                <a:solidFill>
                  <a:srgbClr val="C45911"/>
                </a:solidFill>
                <a:latin typeface="Calibri" panose="020F0502020204030204" pitchFamily="34" charset="0"/>
                <a:ea typeface="游明朝"/>
                <a:cs typeface="Times New Roman" panose="02020603050405020304" pitchFamily="18" charset="0"/>
              </a:rPr>
              <a:t>models in Europe and recently globally.  </a:t>
            </a:r>
            <a:endParaRPr lang="ja-JP" altLang="en-US" sz="1600" dirty="0"/>
          </a:p>
        </p:txBody>
      </p:sp>
      <p:sp>
        <p:nvSpPr>
          <p:cNvPr id="4" name="正方形/長方形 3"/>
          <p:cNvSpPr/>
          <p:nvPr/>
        </p:nvSpPr>
        <p:spPr>
          <a:xfrm>
            <a:off x="1756694" y="5576038"/>
            <a:ext cx="3320205" cy="1077218"/>
          </a:xfrm>
          <a:prstGeom prst="rect">
            <a:avLst/>
          </a:prstGeom>
        </p:spPr>
        <p:txBody>
          <a:bodyPr wrap="square">
            <a:spAutoFit/>
          </a:bodyPr>
          <a:lstStyle/>
          <a:p>
            <a:r>
              <a:rPr lang="en-GB" altLang="ja-JP" sz="1600" dirty="0">
                <a:solidFill>
                  <a:srgbClr val="C45911"/>
                </a:solidFill>
                <a:latin typeface="Calibri" panose="020F0502020204030204" pitchFamily="34" charset="0"/>
                <a:ea typeface="游明朝"/>
                <a:cs typeface="Times New Roman" panose="02020603050405020304" pitchFamily="18" charset="0"/>
              </a:rPr>
              <a:t>It is used for official analysis for the </a:t>
            </a:r>
          </a:p>
          <a:p>
            <a:r>
              <a:rPr lang="en-GB" altLang="ja-JP" sz="1600" dirty="0">
                <a:solidFill>
                  <a:srgbClr val="C45911"/>
                </a:solidFill>
                <a:latin typeface="Calibri" panose="020F0502020204030204" pitchFamily="34" charset="0"/>
                <a:ea typeface="游明朝"/>
                <a:cs typeface="Times New Roman" panose="02020603050405020304" pitchFamily="18" charset="0"/>
              </a:rPr>
              <a:t>European Commission (including the </a:t>
            </a:r>
          </a:p>
          <a:p>
            <a:r>
              <a:rPr lang="en-GB" altLang="ja-JP" sz="1600" dirty="0">
                <a:solidFill>
                  <a:srgbClr val="C45911"/>
                </a:solidFill>
                <a:latin typeface="Calibri" panose="020F0502020204030204" pitchFamily="34" charset="0"/>
                <a:ea typeface="游明朝"/>
                <a:cs typeface="Times New Roman" panose="02020603050405020304" pitchFamily="18" charset="0"/>
              </a:rPr>
              <a:t>recent Clean Energy Package and </a:t>
            </a:r>
          </a:p>
          <a:p>
            <a:r>
              <a:rPr lang="en-GB" altLang="ja-JP" sz="1600" dirty="0">
                <a:solidFill>
                  <a:srgbClr val="C45911"/>
                </a:solidFill>
                <a:latin typeface="Calibri" panose="020F0502020204030204" pitchFamily="34" charset="0"/>
                <a:ea typeface="游明朝"/>
                <a:cs typeface="Times New Roman" panose="02020603050405020304" pitchFamily="18" charset="0"/>
              </a:rPr>
              <a:t>Climate and Energy Framework 2030). </a:t>
            </a:r>
            <a:endParaRPr lang="ja-JP" altLang="en-US" sz="1600" dirty="0"/>
          </a:p>
        </p:txBody>
      </p:sp>
      <p:sp>
        <p:nvSpPr>
          <p:cNvPr id="5" name="角丸四角形 4"/>
          <p:cNvSpPr/>
          <p:nvPr/>
        </p:nvSpPr>
        <p:spPr>
          <a:xfrm>
            <a:off x="7105638" y="211283"/>
            <a:ext cx="3454859" cy="123795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p>
        </p:txBody>
      </p:sp>
      <p:sp>
        <p:nvSpPr>
          <p:cNvPr id="49" name="角丸四角形 48"/>
          <p:cNvSpPr/>
          <p:nvPr/>
        </p:nvSpPr>
        <p:spPr>
          <a:xfrm>
            <a:off x="1689366" y="5495668"/>
            <a:ext cx="3454859" cy="123795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p>
        </p:txBody>
      </p:sp>
    </p:spTree>
    <p:extLst>
      <p:ext uri="{BB962C8B-B14F-4D97-AF65-F5344CB8AC3E}">
        <p14:creationId xmlns:p14="http://schemas.microsoft.com/office/powerpoint/2010/main" val="158925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890516" y="303237"/>
            <a:ext cx="10515600" cy="1325563"/>
          </a:xfrm>
        </p:spPr>
        <p:txBody>
          <a:bodyPr/>
          <a:lstStyle/>
          <a:p>
            <a:r>
              <a:rPr lang="en-GB" b="1" u="sng" dirty="0" smtClean="0"/>
              <a:t>2.3  The E3ME model: Dimensions</a:t>
            </a:r>
          </a:p>
        </p:txBody>
      </p:sp>
      <p:sp>
        <p:nvSpPr>
          <p:cNvPr id="86020" name="Rectangle 4"/>
          <p:cNvSpPr>
            <a:spLocks noGrp="1" noChangeArrowheads="1"/>
          </p:cNvSpPr>
          <p:nvPr>
            <p:ph idx="1"/>
          </p:nvPr>
        </p:nvSpPr>
        <p:spPr>
          <a:xfrm>
            <a:off x="1060704" y="1628800"/>
            <a:ext cx="9966687" cy="4867534"/>
          </a:xfrm>
        </p:spPr>
        <p:txBody>
          <a:bodyPr>
            <a:normAutofit fontScale="92500" lnSpcReduction="20000"/>
          </a:bodyPr>
          <a:lstStyle/>
          <a:p>
            <a:r>
              <a:rPr lang="en-GB" sz="2400" dirty="0"/>
              <a:t>Econometric model</a:t>
            </a:r>
          </a:p>
          <a:p>
            <a:pPr lvl="1"/>
            <a:r>
              <a:rPr lang="en-US" altLang="ja-JP" kern="100" dirty="0">
                <a:solidFill>
                  <a:srgbClr val="000000"/>
                </a:solidFill>
                <a:latin typeface="Times New Roman" panose="02020603050405020304" pitchFamily="18" charset="0"/>
                <a:ea typeface="ＭＳ 明朝" panose="02020609040205080304" pitchFamily="17" charset="-128"/>
              </a:rPr>
              <a:t>c</a:t>
            </a:r>
            <a:r>
              <a:rPr lang="en-US" altLang="ja-JP" kern="100" dirty="0" smtClean="0">
                <a:solidFill>
                  <a:srgbClr val="000000"/>
                </a:solidFill>
                <a:latin typeface="Times New Roman" panose="02020603050405020304" pitchFamily="18" charset="0"/>
                <a:ea typeface="ＭＳ 明朝" panose="02020609040205080304" pitchFamily="17" charset="-128"/>
              </a:rPr>
              <a:t>over world 59 </a:t>
            </a:r>
            <a:r>
              <a:rPr lang="en-US" altLang="ja-JP" kern="100" dirty="0">
                <a:solidFill>
                  <a:srgbClr val="000000"/>
                </a:solidFill>
                <a:latin typeface="Times New Roman" panose="02020603050405020304" pitchFamily="18" charset="0"/>
                <a:ea typeface="ＭＳ 明朝" panose="02020609040205080304" pitchFamily="17" charset="-128"/>
              </a:rPr>
              <a:t>regions, including explicit representation of all G20 countries and all EU Member States. The model has recently been expanded to cover many </a:t>
            </a:r>
            <a:r>
              <a:rPr lang="en-US" altLang="ja-JP" kern="100" dirty="0">
                <a:solidFill>
                  <a:srgbClr val="FF0000"/>
                </a:solidFill>
                <a:latin typeface="Times New Roman" panose="02020603050405020304" pitchFamily="18" charset="0"/>
                <a:ea typeface="ＭＳ 明朝" panose="02020609040205080304" pitchFamily="17" charset="-128"/>
              </a:rPr>
              <a:t>East Asia and South East Asia regions explicitly including Japan, China, Korea, Taiwan and Indonesia.  Other ASEAN countries are grouped together.</a:t>
            </a:r>
            <a:endParaRPr lang="ja-JP" altLang="en-US" dirty="0">
              <a:solidFill>
                <a:srgbClr val="FF0000"/>
              </a:solidFill>
            </a:endParaRPr>
          </a:p>
          <a:p>
            <a:pPr lvl="1"/>
            <a:r>
              <a:rPr lang="en-US" dirty="0" smtClean="0"/>
              <a:t>based </a:t>
            </a:r>
            <a:r>
              <a:rPr lang="en-US" dirty="0"/>
              <a:t>on the system of national accounts</a:t>
            </a:r>
          </a:p>
          <a:p>
            <a:pPr lvl="2"/>
            <a:r>
              <a:rPr lang="en-US" sz="2400" dirty="0"/>
              <a:t>includes intermediate and all components of final demand</a:t>
            </a:r>
          </a:p>
          <a:p>
            <a:pPr lvl="2"/>
            <a:r>
              <a:rPr lang="en-US" sz="2400" dirty="0"/>
              <a:t>detailed treatment of the </a:t>
            </a:r>
            <a:r>
              <a:rPr lang="en-US" sz="2400" dirty="0" smtClean="0"/>
              <a:t>labor </a:t>
            </a:r>
            <a:r>
              <a:rPr lang="en-US" sz="2400" dirty="0"/>
              <a:t>market</a:t>
            </a:r>
          </a:p>
          <a:p>
            <a:pPr lvl="2"/>
            <a:r>
              <a:rPr lang="en-US" sz="2400" dirty="0"/>
              <a:t>22 stochastic equation sets, also covering energy and prices</a:t>
            </a:r>
          </a:p>
          <a:p>
            <a:pPr lvl="1"/>
            <a:r>
              <a:rPr lang="en-US" dirty="0"/>
              <a:t>large </a:t>
            </a:r>
            <a:r>
              <a:rPr lang="en-US" dirty="0" err="1"/>
              <a:t>sectoral</a:t>
            </a:r>
            <a:r>
              <a:rPr lang="en-US" dirty="0"/>
              <a:t> disaggregation: 42 industries, 28 consumption categories</a:t>
            </a:r>
          </a:p>
          <a:p>
            <a:pPr lvl="1"/>
            <a:r>
              <a:rPr lang="en-US" altLang="ja-JP" dirty="0"/>
              <a:t>12 different fuel types, and </a:t>
            </a:r>
            <a:r>
              <a:rPr lang="en-US" altLang="ja-JP" dirty="0" smtClean="0"/>
              <a:t>23 </a:t>
            </a:r>
            <a:r>
              <a:rPr lang="en-US" altLang="ja-JP" dirty="0"/>
              <a:t>separate fuel user groups </a:t>
            </a:r>
            <a:r>
              <a:rPr lang="en-US" altLang="ja-JP" dirty="0" smtClean="0"/>
              <a:t>,24power technologies</a:t>
            </a:r>
            <a:endParaRPr lang="en-US" altLang="ja-JP" dirty="0"/>
          </a:p>
          <a:p>
            <a:pPr lvl="1"/>
            <a:r>
              <a:rPr lang="en-US" altLang="ja-JP" dirty="0"/>
              <a:t>14 atmospheric emissions </a:t>
            </a:r>
            <a:endParaRPr lang="en-US" dirty="0"/>
          </a:p>
          <a:p>
            <a:pPr lvl="1"/>
            <a:r>
              <a:rPr lang="en-US" dirty="0"/>
              <a:t>long and short-term specification</a:t>
            </a:r>
          </a:p>
          <a:p>
            <a:pPr lvl="1"/>
            <a:r>
              <a:rPr lang="en-US" dirty="0"/>
              <a:t>annual solutions to 2050</a:t>
            </a:r>
          </a:p>
          <a:p>
            <a:r>
              <a:rPr lang="en-US" sz="2400" dirty="0"/>
              <a:t>For more details see </a:t>
            </a:r>
            <a:r>
              <a:rPr lang="en-US" sz="2400" u="sng" dirty="0">
                <a:solidFill>
                  <a:srgbClr val="0070C0"/>
                </a:solidFill>
              </a:rPr>
              <a:t>www.e3memodel.com</a:t>
            </a:r>
            <a:r>
              <a:rPr lang="en-US" sz="2400" u="sng" dirty="0"/>
              <a:t> </a:t>
            </a:r>
            <a:endParaRPr lang="en-GB" sz="2400" u="sng" dirty="0"/>
          </a:p>
          <a:p>
            <a:pPr lvl="1"/>
            <a:endParaRPr lang="en-GB" dirty="0" smtClean="0"/>
          </a:p>
        </p:txBody>
      </p:sp>
      <p:sp>
        <p:nvSpPr>
          <p:cNvPr id="4" name="正方形/長方形 3"/>
          <p:cNvSpPr/>
          <p:nvPr/>
        </p:nvSpPr>
        <p:spPr>
          <a:xfrm>
            <a:off x="1146412" y="1628800"/>
            <a:ext cx="10003809" cy="4963069"/>
          </a:xfrm>
          <a:prstGeom prst="rect">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endParaRPr lang="ja-JP" altLang="ja-JP" sz="2800" dirty="0"/>
          </a:p>
        </p:txBody>
      </p:sp>
    </p:spTree>
    <p:extLst>
      <p:ext uri="{BB962C8B-B14F-4D97-AF65-F5344CB8AC3E}">
        <p14:creationId xmlns:p14="http://schemas.microsoft.com/office/powerpoint/2010/main" val="2361957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47528" y="1556792"/>
            <a:ext cx="6819900" cy="5040560"/>
          </a:xfrm>
          <a:prstGeom prst="rect">
            <a:avLst/>
          </a:prstGeom>
        </p:spPr>
      </p:pic>
      <p:sp>
        <p:nvSpPr>
          <p:cNvPr id="2" name="Title 1"/>
          <p:cNvSpPr>
            <a:spLocks noGrp="1"/>
          </p:cNvSpPr>
          <p:nvPr>
            <p:ph type="title"/>
          </p:nvPr>
        </p:nvSpPr>
        <p:spPr/>
        <p:txBody>
          <a:bodyPr/>
          <a:lstStyle/>
          <a:p>
            <a:r>
              <a:rPr lang="en-GB" b="1" u="sng" dirty="0" smtClean="0"/>
              <a:t>2.4 Simple structure of The </a:t>
            </a:r>
            <a:r>
              <a:rPr lang="en-GB" b="1" u="sng" dirty="0"/>
              <a:t>E3ME Simulation Model</a:t>
            </a:r>
          </a:p>
        </p:txBody>
      </p:sp>
      <p:pic>
        <p:nvPicPr>
          <p:cNvPr id="7" name="Picture 6"/>
          <p:cNvPicPr>
            <a:picLocks noChangeAspect="1"/>
          </p:cNvPicPr>
          <p:nvPr/>
        </p:nvPicPr>
        <p:blipFill>
          <a:blip r:embed="rId3"/>
          <a:stretch>
            <a:fillRect/>
          </a:stretch>
        </p:blipFill>
        <p:spPr>
          <a:xfrm>
            <a:off x="9457537" y="5712737"/>
            <a:ext cx="2103003" cy="698197"/>
          </a:xfrm>
          <a:prstGeom prst="rect">
            <a:avLst/>
          </a:prstGeom>
        </p:spPr>
      </p:pic>
    </p:spTree>
    <p:extLst>
      <p:ext uri="{BB962C8B-B14F-4D97-AF65-F5344CB8AC3E}">
        <p14:creationId xmlns:p14="http://schemas.microsoft.com/office/powerpoint/2010/main" val="4072904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sz="7200" b="1" dirty="0" smtClean="0">
                <a:solidFill>
                  <a:srgbClr val="0070C0"/>
                </a:solidFill>
                <a:latin typeface="+mn-lt"/>
              </a:rPr>
              <a:t>1.Introduction to E3 modelling</a:t>
            </a:r>
            <a:endParaRPr kumimoji="1" lang="ja-JP" altLang="en-US" sz="7200" b="1" dirty="0">
              <a:solidFill>
                <a:srgbClr val="0070C0"/>
              </a:solidFill>
              <a:latin typeface="+mn-lt"/>
            </a:endParaRPr>
          </a:p>
        </p:txBody>
      </p:sp>
    </p:spTree>
    <p:extLst>
      <p:ext uri="{BB962C8B-B14F-4D97-AF65-F5344CB8AC3E}">
        <p14:creationId xmlns:p14="http://schemas.microsoft.com/office/powerpoint/2010/main" val="1928007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3791744" y="1772816"/>
          <a:ext cx="6264696" cy="4424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nvPr>
        </p:nvGraphicFramePr>
        <p:xfrm>
          <a:off x="6888088" y="1772816"/>
          <a:ext cx="6264696" cy="4424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 4"/>
          <p:cNvGraphicFramePr/>
          <p:nvPr>
            <p:extLst/>
          </p:nvPr>
        </p:nvGraphicFramePr>
        <p:xfrm>
          <a:off x="-168696" y="1772816"/>
          <a:ext cx="7992888" cy="442404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2" name="TextBox 71"/>
          <p:cNvSpPr txBox="1"/>
          <p:nvPr/>
        </p:nvSpPr>
        <p:spPr>
          <a:xfrm>
            <a:off x="9624393" y="2420888"/>
            <a:ext cx="792088" cy="830997"/>
          </a:xfrm>
          <a:prstGeom prst="rect">
            <a:avLst/>
          </a:prstGeom>
          <a:noFill/>
        </p:spPr>
        <p:txBody>
          <a:bodyPr wrap="square" rtlCol="0">
            <a:spAutoFit/>
          </a:bodyPr>
          <a:lstStyle/>
          <a:p>
            <a:r>
              <a:rPr lang="en-GB" sz="1200" dirty="0">
                <a:solidFill>
                  <a:srgbClr val="123D6B"/>
                </a:solidFill>
              </a:rPr>
              <a:t>Labour market equations</a:t>
            </a:r>
          </a:p>
        </p:txBody>
      </p:sp>
      <p:sp>
        <p:nvSpPr>
          <p:cNvPr id="73" name="Rectangle 2"/>
          <p:cNvSpPr>
            <a:spLocks noGrp="1" noChangeArrowheads="1"/>
          </p:cNvSpPr>
          <p:nvPr>
            <p:ph type="title"/>
          </p:nvPr>
        </p:nvSpPr>
        <p:spPr>
          <a:xfrm>
            <a:off x="719328" y="146485"/>
            <a:ext cx="10515600" cy="1325563"/>
          </a:xfrm>
        </p:spPr>
        <p:txBody>
          <a:bodyPr/>
          <a:lstStyle/>
          <a:p>
            <a:r>
              <a:rPr lang="en-US" b="1" u="sng" dirty="0" smtClean="0"/>
              <a:t>2.</a:t>
            </a:r>
            <a:r>
              <a:rPr lang="en-US" b="1" u="sng" dirty="0"/>
              <a:t>5</a:t>
            </a:r>
            <a:r>
              <a:rPr lang="en-US" b="1" u="sng" dirty="0" smtClean="0"/>
              <a:t>  The </a:t>
            </a:r>
            <a:r>
              <a:rPr lang="en-US" b="1" u="sng" dirty="0"/>
              <a:t>stochastic equation sets </a:t>
            </a:r>
          </a:p>
        </p:txBody>
      </p:sp>
      <p:sp>
        <p:nvSpPr>
          <p:cNvPr id="29" name="TextBox 28"/>
          <p:cNvSpPr txBox="1"/>
          <p:nvPr/>
        </p:nvSpPr>
        <p:spPr>
          <a:xfrm>
            <a:off x="2800028" y="1673362"/>
            <a:ext cx="1296144" cy="276999"/>
          </a:xfrm>
          <a:prstGeom prst="rect">
            <a:avLst/>
          </a:prstGeom>
          <a:noFill/>
        </p:spPr>
        <p:txBody>
          <a:bodyPr wrap="square" rtlCol="0">
            <a:spAutoFit/>
          </a:bodyPr>
          <a:lstStyle/>
          <a:p>
            <a:r>
              <a:rPr lang="en-GB" sz="1200" dirty="0">
                <a:solidFill>
                  <a:srgbClr val="123D6B"/>
                </a:solidFill>
              </a:rPr>
              <a:t>Energy equations</a:t>
            </a:r>
          </a:p>
        </p:txBody>
      </p:sp>
      <p:sp>
        <p:nvSpPr>
          <p:cNvPr id="30" name="TextBox 29"/>
          <p:cNvSpPr txBox="1"/>
          <p:nvPr/>
        </p:nvSpPr>
        <p:spPr>
          <a:xfrm>
            <a:off x="3215680" y="6165303"/>
            <a:ext cx="1944216" cy="276999"/>
          </a:xfrm>
          <a:prstGeom prst="rect">
            <a:avLst/>
          </a:prstGeom>
          <a:noFill/>
        </p:spPr>
        <p:txBody>
          <a:bodyPr wrap="square" rtlCol="0">
            <a:spAutoFit/>
          </a:bodyPr>
          <a:lstStyle/>
          <a:p>
            <a:pPr algn="ctr"/>
            <a:r>
              <a:rPr lang="en-GB" sz="1200" dirty="0">
                <a:solidFill>
                  <a:srgbClr val="123D6B"/>
                </a:solidFill>
              </a:rPr>
              <a:t>Price and wage equations</a:t>
            </a:r>
          </a:p>
        </p:txBody>
      </p:sp>
      <p:sp>
        <p:nvSpPr>
          <p:cNvPr id="31" name="TextBox 30"/>
          <p:cNvSpPr txBox="1"/>
          <p:nvPr/>
        </p:nvSpPr>
        <p:spPr>
          <a:xfrm>
            <a:off x="1908920" y="3789041"/>
            <a:ext cx="816248" cy="461665"/>
          </a:xfrm>
          <a:prstGeom prst="rect">
            <a:avLst/>
          </a:prstGeom>
          <a:noFill/>
        </p:spPr>
        <p:txBody>
          <a:bodyPr wrap="square" rtlCol="0">
            <a:spAutoFit/>
          </a:bodyPr>
          <a:lstStyle/>
          <a:p>
            <a:r>
              <a:rPr lang="en-GB" sz="1200" dirty="0">
                <a:solidFill>
                  <a:srgbClr val="123D6B"/>
                </a:solidFill>
              </a:rPr>
              <a:t>Trade equations</a:t>
            </a:r>
          </a:p>
        </p:txBody>
      </p:sp>
      <p:cxnSp>
        <p:nvCxnSpPr>
          <p:cNvPr id="10" name="Straight Connector 9"/>
          <p:cNvCxnSpPr/>
          <p:nvPr/>
        </p:nvCxnSpPr>
        <p:spPr bwMode="auto">
          <a:xfrm>
            <a:off x="8040216" y="4905164"/>
            <a:ext cx="0" cy="1116124"/>
          </a:xfrm>
          <a:prstGeom prst="line">
            <a:avLst/>
          </a:prstGeom>
          <a:noFill/>
          <a:ln w="38100" cap="sq"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7320136" y="3537012"/>
            <a:ext cx="0" cy="972108"/>
          </a:xfrm>
          <a:prstGeom prst="line">
            <a:avLst/>
          </a:prstGeom>
          <a:noFill/>
          <a:ln w="38100" cap="sq" cmpd="sng" algn="ctr">
            <a:solidFill>
              <a:srgbClr val="123D6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8040216" y="1988840"/>
            <a:ext cx="0" cy="1152128"/>
          </a:xfrm>
          <a:prstGeom prst="line">
            <a:avLst/>
          </a:prstGeom>
          <a:noFill/>
          <a:ln w="38100" cap="flat" cmpd="sng" algn="ctr">
            <a:solidFill>
              <a:srgbClr val="123D6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7320136" y="4509120"/>
            <a:ext cx="720080" cy="396044"/>
          </a:xfrm>
          <a:prstGeom prst="line">
            <a:avLst/>
          </a:prstGeom>
          <a:noFill/>
          <a:ln w="38100" cap="flat" cmpd="sng" algn="ctr">
            <a:solidFill>
              <a:srgbClr val="123D6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H="1">
            <a:off x="7320138" y="3140968"/>
            <a:ext cx="720079" cy="360040"/>
          </a:xfrm>
          <a:prstGeom prst="line">
            <a:avLst/>
          </a:prstGeom>
          <a:noFill/>
          <a:ln w="38100" cap="flat"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H="1">
            <a:off x="1957005" y="4527122"/>
            <a:ext cx="720079" cy="360040"/>
          </a:xfrm>
          <a:prstGeom prst="line">
            <a:avLst/>
          </a:prstGeom>
          <a:noFill/>
          <a:ln w="38100" cap="flat"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2677083" y="4527122"/>
            <a:ext cx="720080" cy="396044"/>
          </a:xfrm>
          <a:prstGeom prst="line">
            <a:avLst/>
          </a:prstGeom>
          <a:noFill/>
          <a:ln w="38100" cap="flat" cmpd="sng" algn="ctr">
            <a:solidFill>
              <a:srgbClr val="123D6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4195007" y="4527123"/>
            <a:ext cx="767519" cy="435403"/>
          </a:xfrm>
          <a:prstGeom prst="line">
            <a:avLst/>
          </a:prstGeom>
          <a:noFill/>
          <a:ln w="38100" cap="flat" cmpd="sng" algn="ctr">
            <a:solidFill>
              <a:srgbClr val="123D6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5735959" y="4551108"/>
            <a:ext cx="720080" cy="336054"/>
          </a:xfrm>
          <a:prstGeom prst="line">
            <a:avLst/>
          </a:prstGeom>
          <a:noFill/>
          <a:ln w="38100" cap="flat" cmpd="sng" algn="ctr">
            <a:solidFill>
              <a:srgbClr val="123D6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3416772" y="4545124"/>
            <a:ext cx="720079" cy="360040"/>
          </a:xfrm>
          <a:prstGeom prst="line">
            <a:avLst/>
          </a:prstGeom>
          <a:noFill/>
          <a:ln w="38100" cap="flat"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H="1">
            <a:off x="4962526" y="4545125"/>
            <a:ext cx="773435" cy="417401"/>
          </a:xfrm>
          <a:prstGeom prst="line">
            <a:avLst/>
          </a:prstGeom>
          <a:noFill/>
          <a:ln w="38100" cap="flat"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6466680" y="4905164"/>
            <a:ext cx="0" cy="1116124"/>
          </a:xfrm>
          <a:prstGeom prst="line">
            <a:avLst/>
          </a:prstGeom>
          <a:noFill/>
          <a:ln w="38100" cap="sq"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2677083" y="3076743"/>
            <a:ext cx="771018" cy="396044"/>
          </a:xfrm>
          <a:prstGeom prst="line">
            <a:avLst/>
          </a:prstGeom>
          <a:noFill/>
          <a:ln w="38100" cap="flat"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3448100" y="3076743"/>
            <a:ext cx="720080" cy="396044"/>
          </a:xfrm>
          <a:prstGeom prst="line">
            <a:avLst/>
          </a:prstGeom>
          <a:noFill/>
          <a:ln w="38100" cap="flat" cmpd="sng" algn="ctr">
            <a:solidFill>
              <a:srgbClr val="123D6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4187789" y="3094745"/>
            <a:ext cx="720079" cy="360040"/>
          </a:xfrm>
          <a:prstGeom prst="line">
            <a:avLst/>
          </a:prstGeom>
          <a:noFill/>
          <a:ln w="38100" cap="flat"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1908920" y="3094745"/>
            <a:ext cx="768164" cy="394642"/>
          </a:xfrm>
          <a:prstGeom prst="line">
            <a:avLst/>
          </a:prstGeom>
          <a:noFill/>
          <a:ln w="38100" cap="flat" cmpd="sng" algn="ctr">
            <a:solidFill>
              <a:srgbClr val="123D6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4907867" y="1977219"/>
            <a:ext cx="0" cy="1116124"/>
          </a:xfrm>
          <a:prstGeom prst="line">
            <a:avLst/>
          </a:prstGeom>
          <a:noFill/>
          <a:ln w="38100" cap="sq"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4187788" y="3501008"/>
            <a:ext cx="7218" cy="1008112"/>
          </a:xfrm>
          <a:prstGeom prst="line">
            <a:avLst/>
          </a:prstGeom>
          <a:noFill/>
          <a:ln w="38100" cap="flat" cmpd="sng" algn="ctr">
            <a:solidFill>
              <a:srgbClr val="123D6B"/>
            </a:solidFill>
            <a:prstDash val="sysDot"/>
            <a:beve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21240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b="1" u="sng" dirty="0" smtClean="0"/>
              <a:t>2.</a:t>
            </a:r>
            <a:r>
              <a:rPr lang="en-US" b="1" u="sng" dirty="0"/>
              <a:t>6</a:t>
            </a:r>
            <a:r>
              <a:rPr lang="en-GB" b="1" u="sng" dirty="0" smtClean="0"/>
              <a:t>  Exogenous </a:t>
            </a:r>
            <a:r>
              <a:rPr lang="en-GB" b="1" u="sng" dirty="0"/>
              <a:t>variables</a:t>
            </a:r>
            <a:endParaRPr lang="en-US" b="1" u="sng" dirty="0"/>
          </a:p>
        </p:txBody>
      </p:sp>
      <p:sp>
        <p:nvSpPr>
          <p:cNvPr id="10243" name="Rectangle 3"/>
          <p:cNvSpPr>
            <a:spLocks noGrp="1" noChangeArrowheads="1"/>
          </p:cNvSpPr>
          <p:nvPr>
            <p:ph type="body" idx="1"/>
          </p:nvPr>
        </p:nvSpPr>
        <p:spPr>
          <a:xfrm>
            <a:off x="2135188" y="1557338"/>
            <a:ext cx="8064500" cy="4114800"/>
          </a:xfrm>
        </p:spPr>
        <p:txBody>
          <a:bodyPr/>
          <a:lstStyle/>
          <a:p>
            <a:r>
              <a:rPr lang="en-US" dirty="0"/>
              <a:t>Population</a:t>
            </a:r>
          </a:p>
          <a:p>
            <a:r>
              <a:rPr lang="en-US" dirty="0"/>
              <a:t>Natural resources (including coal, oil and natural gas, raw commodity price)</a:t>
            </a:r>
          </a:p>
          <a:p>
            <a:r>
              <a:rPr lang="en-US" dirty="0"/>
              <a:t>Current and capital spending of government</a:t>
            </a:r>
          </a:p>
          <a:p>
            <a:r>
              <a:rPr lang="en-US" dirty="0"/>
              <a:t>Tax rates and allowances</a:t>
            </a:r>
          </a:p>
          <a:p>
            <a:r>
              <a:rPr lang="en-US" dirty="0"/>
              <a:t>Exchange rates</a:t>
            </a:r>
          </a:p>
          <a:p>
            <a:r>
              <a:rPr lang="en-US" dirty="0"/>
              <a:t>Short- and long-term interest rates</a:t>
            </a:r>
          </a:p>
          <a:p>
            <a:r>
              <a:rPr lang="en-US" dirty="0"/>
              <a:t>World prices of traded goods, e.g. crude oil</a:t>
            </a:r>
          </a:p>
          <a:p>
            <a:pPr lvl="1">
              <a:buFontTx/>
              <a:buNone/>
            </a:pPr>
            <a:endParaRPr lang="en-US" dirty="0"/>
          </a:p>
          <a:p>
            <a:endParaRPr lang="en-US" dirty="0"/>
          </a:p>
        </p:txBody>
      </p:sp>
    </p:spTree>
    <p:extLst>
      <p:ext uri="{BB962C8B-B14F-4D97-AF65-F5344CB8AC3E}">
        <p14:creationId xmlns:p14="http://schemas.microsoft.com/office/powerpoint/2010/main" val="29208032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22520" y="134783"/>
            <a:ext cx="9931408" cy="1143000"/>
          </a:xfrm>
        </p:spPr>
        <p:txBody>
          <a:bodyPr>
            <a:normAutofit/>
          </a:bodyPr>
          <a:lstStyle/>
          <a:p>
            <a:r>
              <a:rPr lang="en-GB" b="1" u="sng" dirty="0" smtClean="0"/>
              <a:t>2.</a:t>
            </a:r>
            <a:r>
              <a:rPr lang="en-US" b="1" u="sng" dirty="0"/>
              <a:t>7</a:t>
            </a:r>
            <a:r>
              <a:rPr lang="en-GB" b="1" u="sng" dirty="0" smtClean="0"/>
              <a:t>  The determination of output in E3ME</a:t>
            </a:r>
          </a:p>
        </p:txBody>
      </p:sp>
      <p:sp>
        <p:nvSpPr>
          <p:cNvPr id="12291" name="Line 4"/>
          <p:cNvSpPr>
            <a:spLocks noChangeShapeType="1"/>
          </p:cNvSpPr>
          <p:nvPr/>
        </p:nvSpPr>
        <p:spPr bwMode="auto">
          <a:xfrm flipH="1" flipV="1">
            <a:off x="7499748" y="3699273"/>
            <a:ext cx="377428" cy="161925"/>
          </a:xfrm>
          <a:prstGeom prst="line">
            <a:avLst/>
          </a:prstGeom>
          <a:noFill/>
          <a:ln w="381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sz="135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345" y="1065832"/>
            <a:ext cx="9567252" cy="5408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478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75308" y="1582813"/>
            <a:ext cx="8395384" cy="4914265"/>
            <a:chOff x="371082" y="824547"/>
            <a:chExt cx="8395384" cy="4914265"/>
          </a:xfrm>
        </p:grpSpPr>
        <p:sp>
          <p:nvSpPr>
            <p:cNvPr id="7" name="Rectangle 6"/>
            <p:cNvSpPr/>
            <p:nvPr/>
          </p:nvSpPr>
          <p:spPr>
            <a:xfrm>
              <a:off x="835433" y="1208120"/>
              <a:ext cx="1512168" cy="14348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imes New Roman" pitchFamily="18" charset="0"/>
                  <a:cs typeface="Times New Roman" pitchFamily="18" charset="0"/>
                </a:rPr>
                <a:t>Input-Output Table</a:t>
              </a:r>
            </a:p>
          </p:txBody>
        </p:sp>
        <p:sp>
          <p:nvSpPr>
            <p:cNvPr id="8" name="TextBox 7"/>
            <p:cNvSpPr txBox="1"/>
            <p:nvPr/>
          </p:nvSpPr>
          <p:spPr>
            <a:xfrm>
              <a:off x="979449" y="824547"/>
              <a:ext cx="1224136" cy="369332"/>
            </a:xfrm>
            <a:prstGeom prst="rect">
              <a:avLst/>
            </a:prstGeom>
            <a:noFill/>
          </p:spPr>
          <p:txBody>
            <a:bodyPr wrap="square" rtlCol="0">
              <a:spAutoFit/>
            </a:bodyPr>
            <a:lstStyle/>
            <a:p>
              <a:pPr algn="ctr"/>
              <a:r>
                <a:rPr lang="en-GB" dirty="0">
                  <a:latin typeface="Times New Roman" pitchFamily="18" charset="0"/>
                  <a:cs typeface="Times New Roman" pitchFamily="18" charset="0"/>
                </a:rPr>
                <a:t>Industries</a:t>
              </a:r>
            </a:p>
          </p:txBody>
        </p:sp>
        <p:sp>
          <p:nvSpPr>
            <p:cNvPr id="9" name="TextBox 8"/>
            <p:cNvSpPr txBox="1"/>
            <p:nvPr/>
          </p:nvSpPr>
          <p:spPr>
            <a:xfrm>
              <a:off x="371082" y="1208120"/>
              <a:ext cx="461665" cy="1434899"/>
            </a:xfrm>
            <a:prstGeom prst="rect">
              <a:avLst/>
            </a:prstGeom>
            <a:noFill/>
          </p:spPr>
          <p:txBody>
            <a:bodyPr vert="vert270" wrap="square" rtlCol="0">
              <a:spAutoFit/>
            </a:bodyPr>
            <a:lstStyle/>
            <a:p>
              <a:pPr algn="ctr"/>
              <a:r>
                <a:rPr lang="en-GB" dirty="0">
                  <a:latin typeface="Times New Roman" pitchFamily="18" charset="0"/>
                  <a:cs typeface="Times New Roman" pitchFamily="18" charset="0"/>
                </a:rPr>
                <a:t>Products</a:t>
              </a:r>
            </a:p>
          </p:txBody>
        </p:sp>
        <p:sp>
          <p:nvSpPr>
            <p:cNvPr id="10" name="Rectangle 9"/>
            <p:cNvSpPr/>
            <p:nvPr/>
          </p:nvSpPr>
          <p:spPr>
            <a:xfrm>
              <a:off x="2663788" y="1208120"/>
              <a:ext cx="648072" cy="1449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chemeClr val="tx1"/>
                  </a:solidFill>
                  <a:latin typeface="Times New Roman" pitchFamily="18" charset="0"/>
                  <a:cs typeface="Times New Roman" pitchFamily="18" charset="0"/>
                </a:rPr>
                <a:t>Household Final Consumption</a:t>
              </a:r>
            </a:p>
          </p:txBody>
        </p:sp>
        <p:sp>
          <p:nvSpPr>
            <p:cNvPr id="11" name="Rectangle 10"/>
            <p:cNvSpPr/>
            <p:nvPr/>
          </p:nvSpPr>
          <p:spPr>
            <a:xfrm>
              <a:off x="3648332" y="1193879"/>
              <a:ext cx="587196" cy="1449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chemeClr val="tx1"/>
                  </a:solidFill>
                  <a:latin typeface="Times New Roman" pitchFamily="18" charset="0"/>
                  <a:cs typeface="Times New Roman" pitchFamily="18" charset="0"/>
                </a:rPr>
                <a:t>Government Final Consumption</a:t>
              </a:r>
            </a:p>
          </p:txBody>
        </p:sp>
        <p:sp>
          <p:nvSpPr>
            <p:cNvPr id="12" name="Rectangle 11"/>
            <p:cNvSpPr/>
            <p:nvPr/>
          </p:nvSpPr>
          <p:spPr>
            <a:xfrm>
              <a:off x="4575085" y="1210508"/>
              <a:ext cx="378042" cy="1449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chemeClr val="tx1"/>
                  </a:solidFill>
                  <a:latin typeface="Times New Roman" pitchFamily="18" charset="0"/>
                  <a:cs typeface="Times New Roman" pitchFamily="18" charset="0"/>
                </a:rPr>
                <a:t>Fixed Investment</a:t>
              </a:r>
            </a:p>
          </p:txBody>
        </p:sp>
        <p:sp>
          <p:nvSpPr>
            <p:cNvPr id="13" name="Rectangle 12"/>
            <p:cNvSpPr/>
            <p:nvPr/>
          </p:nvSpPr>
          <p:spPr>
            <a:xfrm>
              <a:off x="5306812" y="1193879"/>
              <a:ext cx="540059" cy="1449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chemeClr val="tx1"/>
                  </a:solidFill>
                  <a:latin typeface="Times New Roman" pitchFamily="18" charset="0"/>
                  <a:cs typeface="Times New Roman" pitchFamily="18" charset="0"/>
                </a:rPr>
                <a:t>Change in Inventories</a:t>
              </a:r>
            </a:p>
          </p:txBody>
        </p:sp>
        <p:sp>
          <p:nvSpPr>
            <p:cNvPr id="14" name="Rectangle 13"/>
            <p:cNvSpPr/>
            <p:nvPr/>
          </p:nvSpPr>
          <p:spPr>
            <a:xfrm>
              <a:off x="6197377" y="1193879"/>
              <a:ext cx="378042" cy="1449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chemeClr val="tx1"/>
                  </a:solidFill>
                  <a:latin typeface="Times New Roman" pitchFamily="18" charset="0"/>
                  <a:cs typeface="Times New Roman" pitchFamily="18" charset="0"/>
                </a:rPr>
                <a:t>Exports</a:t>
              </a:r>
            </a:p>
          </p:txBody>
        </p:sp>
        <p:sp>
          <p:nvSpPr>
            <p:cNvPr id="15" name="Rectangle 14"/>
            <p:cNvSpPr/>
            <p:nvPr/>
          </p:nvSpPr>
          <p:spPr>
            <a:xfrm>
              <a:off x="6995978" y="1193879"/>
              <a:ext cx="378042" cy="1449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b="1" dirty="0">
                  <a:solidFill>
                    <a:schemeClr val="tx1"/>
                  </a:solidFill>
                  <a:latin typeface="Times New Roman" pitchFamily="18" charset="0"/>
                  <a:cs typeface="Times New Roman" pitchFamily="18" charset="0"/>
                </a:rPr>
                <a:t>Total Demand</a:t>
              </a:r>
            </a:p>
          </p:txBody>
        </p:sp>
        <p:sp>
          <p:nvSpPr>
            <p:cNvPr id="16" name="Rectangle 15"/>
            <p:cNvSpPr/>
            <p:nvPr/>
          </p:nvSpPr>
          <p:spPr>
            <a:xfrm>
              <a:off x="8388424" y="1193879"/>
              <a:ext cx="378042" cy="1449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chemeClr val="tx1"/>
                  </a:solidFill>
                  <a:latin typeface="Times New Roman" pitchFamily="18" charset="0"/>
                  <a:cs typeface="Times New Roman" pitchFamily="18" charset="0"/>
                </a:rPr>
                <a:t>Domestic Supply</a:t>
              </a:r>
            </a:p>
          </p:txBody>
        </p:sp>
        <p:sp>
          <p:nvSpPr>
            <p:cNvPr id="17" name="Rectangle 16"/>
            <p:cNvSpPr/>
            <p:nvPr/>
          </p:nvSpPr>
          <p:spPr>
            <a:xfrm>
              <a:off x="7740352" y="1208120"/>
              <a:ext cx="378042" cy="14491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chemeClr val="tx1"/>
                  </a:solidFill>
                  <a:latin typeface="Times New Roman" pitchFamily="18" charset="0"/>
                  <a:cs typeface="Times New Roman" pitchFamily="18" charset="0"/>
                </a:rPr>
                <a:t>Imports</a:t>
              </a:r>
            </a:p>
          </p:txBody>
        </p:sp>
        <p:sp>
          <p:nvSpPr>
            <p:cNvPr id="18" name="Rectangle 17"/>
            <p:cNvSpPr/>
            <p:nvPr/>
          </p:nvSpPr>
          <p:spPr>
            <a:xfrm>
              <a:off x="832747" y="3097247"/>
              <a:ext cx="1514854" cy="11169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400" dirty="0">
                  <a:solidFill>
                    <a:schemeClr val="tx1"/>
                  </a:solidFill>
                  <a:latin typeface="Times New Roman" pitchFamily="18" charset="0"/>
                  <a:cs typeface="Times New Roman" pitchFamily="18" charset="0"/>
                </a:rPr>
                <a:t>Value Added: wages </a:t>
              </a:r>
            </a:p>
            <a:p>
              <a:pPr algn="ctr"/>
              <a:r>
                <a:rPr lang="en-GB" sz="1400" dirty="0">
                  <a:solidFill>
                    <a:schemeClr val="tx1"/>
                  </a:solidFill>
                  <a:latin typeface="Times New Roman" pitchFamily="18" charset="0"/>
                  <a:cs typeface="Times New Roman" pitchFamily="18" charset="0"/>
                </a:rPr>
                <a:t>profits deprecation</a:t>
              </a:r>
            </a:p>
          </p:txBody>
        </p:sp>
        <p:sp>
          <p:nvSpPr>
            <p:cNvPr id="19" name="Rectangle 18"/>
            <p:cNvSpPr/>
            <p:nvPr/>
          </p:nvSpPr>
          <p:spPr>
            <a:xfrm>
              <a:off x="834090" y="4522440"/>
              <a:ext cx="1514854" cy="576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400" dirty="0">
                  <a:solidFill>
                    <a:schemeClr val="tx1"/>
                  </a:solidFill>
                  <a:latin typeface="Times New Roman" pitchFamily="18" charset="0"/>
                  <a:cs typeface="Times New Roman" pitchFamily="18" charset="0"/>
                </a:rPr>
                <a:t>Taxes and Subsides</a:t>
              </a:r>
            </a:p>
          </p:txBody>
        </p:sp>
        <p:sp>
          <p:nvSpPr>
            <p:cNvPr id="20" name="Rectangle 19"/>
            <p:cNvSpPr/>
            <p:nvPr/>
          </p:nvSpPr>
          <p:spPr>
            <a:xfrm>
              <a:off x="853270" y="5378772"/>
              <a:ext cx="1514854" cy="3600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400" b="1" dirty="0">
                  <a:solidFill>
                    <a:schemeClr val="tx1"/>
                  </a:solidFill>
                  <a:latin typeface="Times New Roman" pitchFamily="18" charset="0"/>
                  <a:cs typeface="Times New Roman" pitchFamily="18" charset="0"/>
                </a:rPr>
                <a:t>Gross Output</a:t>
              </a:r>
            </a:p>
          </p:txBody>
        </p:sp>
        <p:cxnSp>
          <p:nvCxnSpPr>
            <p:cNvPr id="21" name="Curved Connector 20"/>
            <p:cNvCxnSpPr>
              <a:stCxn id="16" idx="2"/>
              <a:endCxn id="20" idx="3"/>
            </p:cNvCxnSpPr>
            <p:nvPr/>
          </p:nvCxnSpPr>
          <p:spPr>
            <a:xfrm rot="5400000">
              <a:off x="4014899" y="996245"/>
              <a:ext cx="2915773" cy="6209321"/>
            </a:xfrm>
            <a:prstGeom prst="curvedConnector2">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52320" y="852571"/>
              <a:ext cx="0" cy="213175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55248" y="1695312"/>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sp>
          <p:nvSpPr>
            <p:cNvPr id="24" name="TextBox 23"/>
            <p:cNvSpPr txBox="1"/>
            <p:nvPr/>
          </p:nvSpPr>
          <p:spPr>
            <a:xfrm>
              <a:off x="3328320" y="1687322"/>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sp>
          <p:nvSpPr>
            <p:cNvPr id="25" name="TextBox 24"/>
            <p:cNvSpPr txBox="1"/>
            <p:nvPr/>
          </p:nvSpPr>
          <p:spPr>
            <a:xfrm>
              <a:off x="4238613" y="1671080"/>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sp>
          <p:nvSpPr>
            <p:cNvPr id="26" name="TextBox 25"/>
            <p:cNvSpPr txBox="1"/>
            <p:nvPr/>
          </p:nvSpPr>
          <p:spPr>
            <a:xfrm>
              <a:off x="4970340" y="1673468"/>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sp>
          <p:nvSpPr>
            <p:cNvPr id="27" name="TextBox 26"/>
            <p:cNvSpPr txBox="1"/>
            <p:nvPr/>
          </p:nvSpPr>
          <p:spPr>
            <a:xfrm>
              <a:off x="5846871" y="1656839"/>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sp>
          <p:nvSpPr>
            <p:cNvPr id="28" name="TextBox 27"/>
            <p:cNvSpPr txBox="1"/>
            <p:nvPr/>
          </p:nvSpPr>
          <p:spPr>
            <a:xfrm>
              <a:off x="1421938" y="4077072"/>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sp>
          <p:nvSpPr>
            <p:cNvPr id="29" name="TextBox 28"/>
            <p:cNvSpPr txBox="1"/>
            <p:nvPr/>
          </p:nvSpPr>
          <p:spPr>
            <a:xfrm>
              <a:off x="1423281" y="2617748"/>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sp>
          <p:nvSpPr>
            <p:cNvPr id="30" name="TextBox 29"/>
            <p:cNvSpPr txBox="1"/>
            <p:nvPr/>
          </p:nvSpPr>
          <p:spPr>
            <a:xfrm>
              <a:off x="1421938" y="4954736"/>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sp>
          <p:nvSpPr>
            <p:cNvPr id="31" name="TextBox 30"/>
            <p:cNvSpPr txBox="1"/>
            <p:nvPr/>
          </p:nvSpPr>
          <p:spPr>
            <a:xfrm>
              <a:off x="8051952" y="1656839"/>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sp>
          <p:nvSpPr>
            <p:cNvPr id="32" name="TextBox 31"/>
            <p:cNvSpPr txBox="1"/>
            <p:nvPr/>
          </p:nvSpPr>
          <p:spPr>
            <a:xfrm>
              <a:off x="6600029" y="1695312"/>
              <a:ext cx="336472" cy="523220"/>
            </a:xfrm>
            <a:prstGeom prst="rect">
              <a:avLst/>
            </a:prstGeom>
            <a:noFill/>
          </p:spPr>
          <p:txBody>
            <a:bodyPr wrap="square" rtlCol="0">
              <a:spAutoFit/>
            </a:bodyPr>
            <a:lstStyle/>
            <a:p>
              <a:r>
                <a:rPr lang="en-GB" sz="2800" dirty="0">
                  <a:latin typeface="Times New Roman" pitchFamily="18" charset="0"/>
                  <a:cs typeface="Times New Roman" pitchFamily="18" charset="0"/>
                </a:rPr>
                <a:t>=</a:t>
              </a:r>
            </a:p>
          </p:txBody>
        </p:sp>
        <p:cxnSp>
          <p:nvCxnSpPr>
            <p:cNvPr id="33" name="Straight Connector 32"/>
            <p:cNvCxnSpPr/>
            <p:nvPr/>
          </p:nvCxnSpPr>
          <p:spPr>
            <a:xfrm>
              <a:off x="7507926" y="1956922"/>
              <a:ext cx="189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3"/>
          <p:cNvSpPr>
            <a:spLocks noChangeArrowheads="1"/>
          </p:cNvSpPr>
          <p:nvPr/>
        </p:nvSpPr>
        <p:spPr bwMode="auto">
          <a:xfrm>
            <a:off x="155448" y="248247"/>
            <a:ext cx="1195120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pPr>
            <a:r>
              <a:rPr lang="en-GB" sz="3200" b="1" u="sng" dirty="0" smtClean="0">
                <a:solidFill>
                  <a:srgbClr val="123D6B"/>
                </a:solidFill>
                <a:latin typeface="Arial" charset="0"/>
              </a:rPr>
              <a:t>2.</a:t>
            </a:r>
            <a:r>
              <a:rPr lang="en-US" altLang="ja-JP" sz="3200" b="1" u="sng" dirty="0" smtClean="0">
                <a:solidFill>
                  <a:srgbClr val="123D6B"/>
                </a:solidFill>
                <a:latin typeface="Arial" charset="0"/>
              </a:rPr>
              <a:t>8</a:t>
            </a:r>
            <a:r>
              <a:rPr lang="en-GB" sz="3200" b="1" u="sng" dirty="0" smtClean="0">
                <a:solidFill>
                  <a:srgbClr val="123D6B"/>
                </a:solidFill>
                <a:latin typeface="Arial" charset="0"/>
              </a:rPr>
              <a:t> The </a:t>
            </a:r>
            <a:r>
              <a:rPr lang="en-GB" sz="3200" b="1" u="sng" dirty="0">
                <a:solidFill>
                  <a:srgbClr val="123D6B"/>
                </a:solidFill>
                <a:latin typeface="Arial" charset="0"/>
              </a:rPr>
              <a:t>core input-output </a:t>
            </a:r>
            <a:r>
              <a:rPr lang="en-GB" sz="3200" b="1" u="sng" dirty="0" smtClean="0">
                <a:solidFill>
                  <a:srgbClr val="123D6B"/>
                </a:solidFill>
                <a:latin typeface="Arial" charset="0"/>
              </a:rPr>
              <a:t>structure Connected </a:t>
            </a:r>
            <a:r>
              <a:rPr lang="en-GB" sz="3200" b="1" u="sng" dirty="0">
                <a:solidFill>
                  <a:srgbClr val="123D6B"/>
                </a:solidFill>
                <a:latin typeface="Arial" charset="0"/>
              </a:rPr>
              <a:t>by I-O </a:t>
            </a:r>
            <a:r>
              <a:rPr lang="en-GB" sz="3200" b="1" u="sng" dirty="0" smtClean="0">
                <a:solidFill>
                  <a:srgbClr val="123D6B"/>
                </a:solidFill>
                <a:latin typeface="Arial" charset="0"/>
              </a:rPr>
              <a:t>table</a:t>
            </a:r>
            <a:endParaRPr lang="en-GB" sz="3200" b="1" u="sng" dirty="0">
              <a:solidFill>
                <a:srgbClr val="123D6B"/>
              </a:solidFill>
              <a:latin typeface="Arial" charset="0"/>
            </a:endParaRPr>
          </a:p>
        </p:txBody>
      </p:sp>
    </p:spTree>
    <p:extLst>
      <p:ext uri="{BB962C8B-B14F-4D97-AF65-F5344CB8AC3E}">
        <p14:creationId xmlns:p14="http://schemas.microsoft.com/office/powerpoint/2010/main" val="353332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69264" y="232115"/>
            <a:ext cx="9875520" cy="618991"/>
          </a:xfrm>
        </p:spPr>
        <p:txBody>
          <a:bodyPr>
            <a:noAutofit/>
          </a:bodyPr>
          <a:lstStyle/>
          <a:p>
            <a:r>
              <a:rPr lang="en-US" sz="3200" b="1" u="sng" dirty="0" smtClean="0"/>
              <a:t>2.</a:t>
            </a:r>
            <a:r>
              <a:rPr lang="en-US" sz="3200" b="1" u="sng" dirty="0"/>
              <a:t>9</a:t>
            </a:r>
            <a:r>
              <a:rPr lang="en-US" sz="3200" b="1" u="sng" dirty="0" smtClean="0"/>
              <a:t>  Energy </a:t>
            </a:r>
            <a:r>
              <a:rPr lang="en-US" sz="3200" b="1" u="sng" dirty="0"/>
              <a:t>and emission classifications in </a:t>
            </a:r>
            <a:r>
              <a:rPr lang="en-US" sz="3200" b="1" u="sng" dirty="0">
                <a:solidFill>
                  <a:srgbClr val="003966"/>
                </a:solidFill>
              </a:rPr>
              <a:t>E3ME</a:t>
            </a:r>
            <a:r>
              <a:rPr lang="en-US" sz="3200" b="1" u="sng" dirty="0">
                <a:solidFill>
                  <a:srgbClr val="FF0000"/>
                </a:solidFill>
              </a:rPr>
              <a:t> </a:t>
            </a:r>
            <a:r>
              <a:rPr lang="en-US" sz="3200" b="1" u="sng" dirty="0">
                <a:solidFill>
                  <a:srgbClr val="003966"/>
                </a:solidFill>
              </a:rPr>
              <a:t>Version 6</a:t>
            </a:r>
          </a:p>
        </p:txBody>
      </p:sp>
      <p:sp>
        <p:nvSpPr>
          <p:cNvPr id="187395" name="Rectangle 3"/>
          <p:cNvSpPr>
            <a:spLocks noGrp="1" noChangeArrowheads="1"/>
          </p:cNvSpPr>
          <p:nvPr>
            <p:ph type="body" idx="1"/>
          </p:nvPr>
        </p:nvSpPr>
        <p:spPr>
          <a:xfrm>
            <a:off x="350744" y="1296092"/>
            <a:ext cx="2383312" cy="4295954"/>
          </a:xfrm>
        </p:spPr>
        <p:txBody>
          <a:bodyPr>
            <a:noAutofit/>
          </a:bodyPr>
          <a:lstStyle/>
          <a:p>
            <a:pPr marL="0" indent="0">
              <a:lnSpc>
                <a:spcPct val="80000"/>
              </a:lnSpc>
              <a:buNone/>
              <a:defRPr/>
            </a:pPr>
            <a:r>
              <a:rPr lang="en-GB" sz="1800" b="1" dirty="0">
                <a:latin typeface="+mj-lt"/>
              </a:rPr>
              <a:t>FU:2</a:t>
            </a:r>
            <a:r>
              <a:rPr lang="en-US" altLang="ja-JP" sz="1800" b="1" dirty="0">
                <a:latin typeface="+mj-lt"/>
              </a:rPr>
              <a:t>3</a:t>
            </a:r>
            <a:r>
              <a:rPr lang="en-GB" sz="1800" b="1" dirty="0">
                <a:latin typeface="+mj-lt"/>
              </a:rPr>
              <a:t> (fuel users)</a:t>
            </a:r>
          </a:p>
          <a:p>
            <a:pPr marL="385763" indent="-385763">
              <a:lnSpc>
                <a:spcPct val="80000"/>
              </a:lnSpc>
              <a:defRPr/>
            </a:pPr>
            <a:endParaRPr lang="en-GB" sz="1400" dirty="0">
              <a:latin typeface="+mj-lt"/>
            </a:endParaRPr>
          </a:p>
          <a:p>
            <a:pPr marL="385763" indent="-385763">
              <a:lnSpc>
                <a:spcPct val="80000"/>
              </a:lnSpc>
              <a:buFontTx/>
              <a:buAutoNum type="arabicPeriod"/>
              <a:defRPr/>
            </a:pPr>
            <a:r>
              <a:rPr lang="en-GB" sz="1600" b="1" dirty="0" smtClean="0">
                <a:latin typeface="+mj-lt"/>
              </a:rPr>
              <a:t>Power Generation</a:t>
            </a:r>
          </a:p>
          <a:p>
            <a:pPr marL="385763" indent="-385763">
              <a:lnSpc>
                <a:spcPct val="80000"/>
              </a:lnSpc>
              <a:buFontTx/>
              <a:buAutoNum type="arabicPeriod"/>
              <a:defRPr/>
            </a:pPr>
            <a:r>
              <a:rPr lang="en-GB" sz="1600" b="1" dirty="0" smtClean="0">
                <a:latin typeface="+mj-lt"/>
              </a:rPr>
              <a:t>Own </a:t>
            </a:r>
            <a:r>
              <a:rPr lang="en-GB" sz="1600" b="1" dirty="0">
                <a:latin typeface="+mj-lt"/>
              </a:rPr>
              <a:t>use</a:t>
            </a:r>
          </a:p>
          <a:p>
            <a:pPr marL="385763" indent="-385763">
              <a:lnSpc>
                <a:spcPct val="80000"/>
              </a:lnSpc>
              <a:buFontTx/>
              <a:buAutoNum type="arabicPeriod"/>
              <a:defRPr/>
            </a:pPr>
            <a:r>
              <a:rPr lang="en-GB" sz="1600" b="1" dirty="0">
                <a:latin typeface="+mj-lt"/>
              </a:rPr>
              <a:t>Hydrogen production</a:t>
            </a:r>
          </a:p>
          <a:p>
            <a:pPr marL="385763" indent="-385763">
              <a:lnSpc>
                <a:spcPct val="80000"/>
              </a:lnSpc>
              <a:buFontTx/>
              <a:buAutoNum type="arabicPeriod"/>
              <a:defRPr/>
            </a:pPr>
            <a:r>
              <a:rPr lang="en-GB" sz="1600" b="1" dirty="0">
                <a:latin typeface="+mj-lt"/>
              </a:rPr>
              <a:t>Iron &amp; Steel</a:t>
            </a:r>
          </a:p>
          <a:p>
            <a:pPr marL="385763" indent="-385763">
              <a:lnSpc>
                <a:spcPct val="80000"/>
              </a:lnSpc>
              <a:buFontTx/>
              <a:buAutoNum type="arabicPeriod"/>
              <a:defRPr/>
            </a:pPr>
            <a:r>
              <a:rPr lang="en-GB" sz="1600" b="1" dirty="0">
                <a:latin typeface="+mj-lt"/>
              </a:rPr>
              <a:t>Non-ferrous Metals</a:t>
            </a:r>
          </a:p>
          <a:p>
            <a:pPr marL="385763" indent="-385763">
              <a:lnSpc>
                <a:spcPct val="80000"/>
              </a:lnSpc>
              <a:buFontTx/>
              <a:buAutoNum type="arabicPeriod"/>
              <a:defRPr/>
            </a:pPr>
            <a:r>
              <a:rPr lang="en-GB" sz="1600" b="1" dirty="0">
                <a:latin typeface="+mj-lt"/>
              </a:rPr>
              <a:t>Chemicals</a:t>
            </a:r>
          </a:p>
          <a:p>
            <a:pPr marL="385763" indent="-385763">
              <a:lnSpc>
                <a:spcPct val="80000"/>
              </a:lnSpc>
              <a:buFontTx/>
              <a:buAutoNum type="arabicPeriod"/>
              <a:defRPr/>
            </a:pPr>
            <a:r>
              <a:rPr lang="en-GB" sz="1600" b="1" dirty="0">
                <a:latin typeface="+mj-lt"/>
              </a:rPr>
              <a:t>Mineral Products</a:t>
            </a:r>
          </a:p>
          <a:p>
            <a:pPr marL="385763" indent="-385763">
              <a:lnSpc>
                <a:spcPct val="80000"/>
              </a:lnSpc>
              <a:buFontTx/>
              <a:buAutoNum type="arabicPeriod"/>
              <a:defRPr/>
            </a:pPr>
            <a:r>
              <a:rPr lang="en-GB" sz="1600" b="1" dirty="0">
                <a:latin typeface="+mj-lt"/>
              </a:rPr>
              <a:t>Ore-extraction</a:t>
            </a:r>
          </a:p>
          <a:p>
            <a:pPr marL="385763" indent="-385763">
              <a:lnSpc>
                <a:spcPct val="80000"/>
              </a:lnSpc>
              <a:buFontTx/>
              <a:buAutoNum type="arabicPeriod"/>
              <a:defRPr/>
            </a:pPr>
            <a:r>
              <a:rPr lang="en-GB" sz="1600" b="1" dirty="0">
                <a:latin typeface="+mj-lt"/>
              </a:rPr>
              <a:t>Food, Drink &amp; </a:t>
            </a:r>
            <a:r>
              <a:rPr lang="en-GB" sz="1600" b="1" dirty="0" err="1">
                <a:latin typeface="+mj-lt"/>
              </a:rPr>
              <a:t>Tob</a:t>
            </a:r>
            <a:r>
              <a:rPr lang="en-GB" sz="1600" b="1" dirty="0">
                <a:latin typeface="+mj-lt"/>
              </a:rPr>
              <a:t>.</a:t>
            </a:r>
          </a:p>
          <a:p>
            <a:pPr marL="385763" indent="-385763">
              <a:lnSpc>
                <a:spcPct val="80000"/>
              </a:lnSpc>
              <a:buFontTx/>
              <a:buAutoNum type="arabicPeriod"/>
              <a:defRPr/>
            </a:pPr>
            <a:r>
              <a:rPr lang="en-GB" sz="1600" b="1" dirty="0">
                <a:latin typeface="+mj-lt"/>
              </a:rPr>
              <a:t>Tex., Cloth. &amp; Foot.</a:t>
            </a:r>
          </a:p>
          <a:p>
            <a:pPr marL="385763" indent="-385763">
              <a:lnSpc>
                <a:spcPct val="80000"/>
              </a:lnSpc>
              <a:buFontTx/>
              <a:buAutoNum type="arabicPeriod"/>
              <a:defRPr/>
            </a:pPr>
            <a:r>
              <a:rPr lang="en-GB" sz="1600" b="1" dirty="0">
                <a:latin typeface="+mj-lt"/>
              </a:rPr>
              <a:t>Paper &amp; Printing</a:t>
            </a:r>
          </a:p>
          <a:p>
            <a:pPr marL="385763" indent="-385763">
              <a:lnSpc>
                <a:spcPct val="80000"/>
              </a:lnSpc>
              <a:buFontTx/>
              <a:buAutoNum type="arabicPeriod"/>
              <a:defRPr/>
            </a:pPr>
            <a:r>
              <a:rPr lang="en-GB" sz="1600" b="1" dirty="0">
                <a:latin typeface="+mj-lt"/>
              </a:rPr>
              <a:t>Engineering </a:t>
            </a:r>
            <a:r>
              <a:rPr lang="en-GB" sz="1600" b="1" dirty="0" err="1">
                <a:latin typeface="+mj-lt"/>
              </a:rPr>
              <a:t>etc</a:t>
            </a:r>
            <a:endParaRPr lang="en-GB" sz="1600" b="1" dirty="0">
              <a:latin typeface="+mj-lt"/>
            </a:endParaRPr>
          </a:p>
          <a:p>
            <a:pPr marL="385763" indent="-385763">
              <a:lnSpc>
                <a:spcPct val="80000"/>
              </a:lnSpc>
              <a:buFontTx/>
              <a:buAutoNum type="arabicPeriod"/>
              <a:defRPr/>
            </a:pPr>
            <a:r>
              <a:rPr lang="en-GB" sz="1600" b="1" dirty="0">
                <a:latin typeface="+mj-lt"/>
              </a:rPr>
              <a:t>Other </a:t>
            </a:r>
            <a:r>
              <a:rPr lang="en-GB" sz="1600" b="1" dirty="0" smtClean="0">
                <a:latin typeface="+mj-lt"/>
              </a:rPr>
              <a:t>Industry</a:t>
            </a:r>
          </a:p>
        </p:txBody>
      </p:sp>
      <p:sp>
        <p:nvSpPr>
          <p:cNvPr id="187396" name="Rectangle 4"/>
          <p:cNvSpPr>
            <a:spLocks noChangeArrowheads="1"/>
          </p:cNvSpPr>
          <p:nvPr/>
        </p:nvSpPr>
        <p:spPr bwMode="auto">
          <a:xfrm>
            <a:off x="6074991" y="1458390"/>
            <a:ext cx="2780270" cy="397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123D6B"/>
              </a:buClr>
              <a:defRPr/>
            </a:pPr>
            <a:r>
              <a:rPr lang="en-US" sz="1600" b="1" dirty="0">
                <a:solidFill>
                  <a:srgbClr val="123D6B"/>
                </a:solidFill>
                <a:latin typeface="Arial" charset="0"/>
              </a:rPr>
              <a:t>J:12 (fuels)</a:t>
            </a:r>
          </a:p>
          <a:p>
            <a:pPr marL="257175" indent="-257175">
              <a:spcBef>
                <a:spcPct val="20000"/>
              </a:spcBef>
              <a:buClr>
                <a:srgbClr val="123D6B"/>
              </a:buClr>
              <a:buFontTx/>
              <a:buChar char="•"/>
              <a:defRPr/>
            </a:pPr>
            <a:endParaRPr lang="en-US" sz="1600" b="1" dirty="0">
              <a:solidFill>
                <a:srgbClr val="123D6B"/>
              </a:solidFill>
              <a:latin typeface="Arial" charset="0"/>
            </a:endParaRP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Hard coal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Other coal </a:t>
            </a:r>
            <a:r>
              <a:rPr lang="en-GB" sz="1600" dirty="0" err="1">
                <a:solidFill>
                  <a:srgbClr val="003966"/>
                </a:solidFill>
                <a:latin typeface="Arial" charset="0"/>
                <a:cs typeface="Times New Roman" pitchFamily="18" charset="0"/>
              </a:rPr>
              <a:t>etc</a:t>
            </a:r>
            <a:r>
              <a:rPr lang="en-GB" sz="1600" dirty="0">
                <a:solidFill>
                  <a:srgbClr val="003966"/>
                </a:solidFill>
                <a:latin typeface="Arial" charset="0"/>
                <a:cs typeface="Times New Roman" pitchFamily="18" charset="0"/>
              </a:rPr>
              <a:t>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Crude oil </a:t>
            </a:r>
            <a:r>
              <a:rPr lang="en-GB" sz="1600" dirty="0" err="1">
                <a:solidFill>
                  <a:srgbClr val="003966"/>
                </a:solidFill>
                <a:latin typeface="Arial" charset="0"/>
                <a:cs typeface="Times New Roman" pitchFamily="18" charset="0"/>
              </a:rPr>
              <a:t>etc</a:t>
            </a:r>
            <a:r>
              <a:rPr lang="en-GB" sz="1600" dirty="0">
                <a:solidFill>
                  <a:srgbClr val="003966"/>
                </a:solidFill>
                <a:latin typeface="Arial" charset="0"/>
                <a:cs typeface="Times New Roman" pitchFamily="18" charset="0"/>
              </a:rPr>
              <a:t>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Heavy fuel oil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Middle distillates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Other gas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Natural gas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Electricity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Heat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Combustible waste </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Biofuels</a:t>
            </a:r>
          </a:p>
          <a:p>
            <a:pPr marL="257175" indent="-257175" fontAlgn="b">
              <a:spcBef>
                <a:spcPct val="0"/>
              </a:spcBef>
              <a:buFont typeface="+mj-lt"/>
              <a:buAutoNum type="arabicPeriod"/>
              <a:defRPr/>
            </a:pPr>
            <a:r>
              <a:rPr lang="en-GB" sz="1600" dirty="0">
                <a:solidFill>
                  <a:srgbClr val="003966"/>
                </a:solidFill>
                <a:latin typeface="Arial" charset="0"/>
                <a:cs typeface="Times New Roman" pitchFamily="18" charset="0"/>
              </a:rPr>
              <a:t>Hydrogen</a:t>
            </a:r>
            <a:r>
              <a:rPr lang="en-GB" sz="1600" dirty="0">
                <a:latin typeface="Arial" charset="0"/>
                <a:cs typeface="Times New Roman" pitchFamily="18" charset="0"/>
              </a:rPr>
              <a:t> </a:t>
            </a:r>
          </a:p>
          <a:p>
            <a:pPr marL="257175" indent="-257175" fontAlgn="b">
              <a:spcBef>
                <a:spcPct val="0"/>
              </a:spcBef>
              <a:buFont typeface="+mj-lt"/>
              <a:buAutoNum type="arabicPeriod"/>
              <a:defRPr/>
            </a:pPr>
            <a:endParaRPr lang="en-US" sz="1050" dirty="0">
              <a:latin typeface="Arial" charset="0"/>
              <a:cs typeface="Times New Roman" pitchFamily="18" charset="0"/>
            </a:endParaRPr>
          </a:p>
        </p:txBody>
      </p:sp>
      <p:sp>
        <p:nvSpPr>
          <p:cNvPr id="187398" name="Rectangle 6"/>
          <p:cNvSpPr>
            <a:spLocks noChangeArrowheads="1"/>
          </p:cNvSpPr>
          <p:nvPr/>
        </p:nvSpPr>
        <p:spPr bwMode="auto">
          <a:xfrm>
            <a:off x="8958341" y="1453378"/>
            <a:ext cx="2622571" cy="318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123D6B"/>
              </a:buClr>
              <a:defRPr/>
            </a:pPr>
            <a:r>
              <a:rPr lang="en-US" sz="1600" b="1" dirty="0">
                <a:solidFill>
                  <a:srgbClr val="123D6B"/>
                </a:solidFill>
                <a:latin typeface="Arial" charset="0"/>
              </a:rPr>
              <a:t>EM:14 (air emissions)</a:t>
            </a:r>
          </a:p>
          <a:p>
            <a:pPr marL="385763" indent="-385763">
              <a:spcBef>
                <a:spcPct val="20000"/>
              </a:spcBef>
              <a:buClr>
                <a:srgbClr val="123D6B"/>
              </a:buClr>
              <a:buFontTx/>
              <a:buAutoNum type="arabicPeriod"/>
              <a:defRPr/>
            </a:pPr>
            <a:endParaRPr lang="en-US" sz="1600" b="1" dirty="0">
              <a:solidFill>
                <a:srgbClr val="123D6B"/>
              </a:solidFill>
              <a:latin typeface="Arial" charset="0"/>
            </a:endParaRPr>
          </a:p>
          <a:p>
            <a:pPr marL="257175" indent="-257175">
              <a:buClr>
                <a:srgbClr val="123D6B"/>
              </a:buClr>
              <a:buFont typeface="+mj-lt"/>
              <a:buAutoNum type="arabicPeriod"/>
              <a:defRPr/>
            </a:pPr>
            <a:r>
              <a:rPr lang="en-US" sz="1600" dirty="0">
                <a:solidFill>
                  <a:srgbClr val="123D6B"/>
                </a:solidFill>
                <a:latin typeface="Arial" charset="0"/>
              </a:rPr>
              <a:t>CO</a:t>
            </a:r>
            <a:r>
              <a:rPr lang="en-US" sz="1600" baseline="-25000" dirty="0">
                <a:solidFill>
                  <a:srgbClr val="123D6B"/>
                </a:solidFill>
                <a:latin typeface="Arial" charset="0"/>
              </a:rPr>
              <a:t>2</a:t>
            </a:r>
          </a:p>
          <a:p>
            <a:pPr marL="257175" indent="-257175">
              <a:buClr>
                <a:srgbClr val="123D6B"/>
              </a:buClr>
              <a:buFont typeface="+mj-lt"/>
              <a:buAutoNum type="arabicPeriod"/>
              <a:defRPr/>
            </a:pPr>
            <a:r>
              <a:rPr lang="en-US" sz="1600" dirty="0">
                <a:solidFill>
                  <a:srgbClr val="123D6B"/>
                </a:solidFill>
                <a:latin typeface="Arial" charset="0"/>
              </a:rPr>
              <a:t>SO</a:t>
            </a:r>
            <a:r>
              <a:rPr lang="en-US" sz="1600" baseline="-25000" dirty="0">
                <a:solidFill>
                  <a:srgbClr val="123D6B"/>
                </a:solidFill>
                <a:latin typeface="Arial" charset="0"/>
              </a:rPr>
              <a:t>2</a:t>
            </a:r>
          </a:p>
          <a:p>
            <a:pPr marL="257175" indent="-257175">
              <a:buClr>
                <a:srgbClr val="123D6B"/>
              </a:buClr>
              <a:buFont typeface="+mj-lt"/>
              <a:buAutoNum type="arabicPeriod"/>
              <a:defRPr/>
            </a:pPr>
            <a:r>
              <a:rPr lang="en-US" sz="1600" dirty="0">
                <a:solidFill>
                  <a:srgbClr val="123D6B"/>
                </a:solidFill>
                <a:latin typeface="Arial" charset="0"/>
              </a:rPr>
              <a:t>NO</a:t>
            </a:r>
            <a:r>
              <a:rPr lang="en-US" sz="1600" baseline="-25000" dirty="0">
                <a:solidFill>
                  <a:srgbClr val="123D6B"/>
                </a:solidFill>
                <a:latin typeface="Arial" charset="0"/>
              </a:rPr>
              <a:t>X</a:t>
            </a:r>
          </a:p>
          <a:p>
            <a:pPr marL="257175" indent="-257175">
              <a:buClr>
                <a:srgbClr val="123D6B"/>
              </a:buClr>
              <a:buFont typeface="+mj-lt"/>
              <a:buAutoNum type="arabicPeriod"/>
              <a:defRPr/>
            </a:pPr>
            <a:r>
              <a:rPr lang="en-US" sz="1600" dirty="0">
                <a:solidFill>
                  <a:srgbClr val="123D6B"/>
                </a:solidFill>
                <a:latin typeface="Arial" charset="0"/>
              </a:rPr>
              <a:t>CO</a:t>
            </a:r>
          </a:p>
          <a:p>
            <a:pPr marL="257175" indent="-257175">
              <a:buClr>
                <a:srgbClr val="123D6B"/>
              </a:buClr>
              <a:buFont typeface="+mj-lt"/>
              <a:buAutoNum type="arabicPeriod"/>
              <a:defRPr/>
            </a:pPr>
            <a:r>
              <a:rPr lang="en-US" sz="1600" dirty="0">
                <a:solidFill>
                  <a:srgbClr val="123D6B"/>
                </a:solidFill>
                <a:latin typeface="Arial" charset="0"/>
              </a:rPr>
              <a:t>Methane</a:t>
            </a:r>
          </a:p>
          <a:p>
            <a:pPr marL="257175" indent="-257175">
              <a:buClr>
                <a:srgbClr val="123D6B"/>
              </a:buClr>
              <a:buFont typeface="+mj-lt"/>
              <a:buAutoNum type="arabicPeriod"/>
              <a:defRPr/>
            </a:pPr>
            <a:r>
              <a:rPr lang="en-US" sz="1600" dirty="0">
                <a:solidFill>
                  <a:srgbClr val="123D6B"/>
                </a:solidFill>
                <a:latin typeface="Arial" charset="0"/>
              </a:rPr>
              <a:t>Black smoke</a:t>
            </a:r>
          </a:p>
          <a:p>
            <a:pPr marL="257175" indent="-257175">
              <a:buClr>
                <a:srgbClr val="123D6B"/>
              </a:buClr>
              <a:buFont typeface="+mj-lt"/>
              <a:buAutoNum type="arabicPeriod"/>
              <a:defRPr/>
            </a:pPr>
            <a:r>
              <a:rPr lang="en-US" sz="1600" dirty="0">
                <a:solidFill>
                  <a:srgbClr val="123D6B"/>
                </a:solidFill>
                <a:latin typeface="Arial" charset="0"/>
              </a:rPr>
              <a:t>VOC</a:t>
            </a:r>
          </a:p>
          <a:p>
            <a:pPr marL="257175" indent="-257175">
              <a:buClr>
                <a:srgbClr val="123D6B"/>
              </a:buClr>
              <a:buFont typeface="+mj-lt"/>
              <a:buAutoNum type="arabicPeriod"/>
              <a:defRPr/>
            </a:pPr>
            <a:r>
              <a:rPr lang="en-US" sz="1600" dirty="0">
                <a:solidFill>
                  <a:srgbClr val="123D6B"/>
                </a:solidFill>
                <a:latin typeface="Arial" charset="0"/>
              </a:rPr>
              <a:t>Nuclear - air</a:t>
            </a:r>
          </a:p>
          <a:p>
            <a:pPr marL="257175" indent="-257175">
              <a:buClr>
                <a:srgbClr val="123D6B"/>
              </a:buClr>
              <a:buFont typeface="+mj-lt"/>
              <a:buAutoNum type="arabicPeriod"/>
              <a:defRPr/>
            </a:pPr>
            <a:r>
              <a:rPr lang="en-US" sz="1600" dirty="0">
                <a:solidFill>
                  <a:srgbClr val="123D6B"/>
                </a:solidFill>
                <a:latin typeface="Arial" charset="0"/>
              </a:rPr>
              <a:t>Lead - air</a:t>
            </a:r>
          </a:p>
          <a:p>
            <a:pPr marL="257175" indent="-257175">
              <a:buClr>
                <a:srgbClr val="123D6B"/>
              </a:buClr>
              <a:buFont typeface="+mj-lt"/>
              <a:buAutoNum type="arabicPeriod"/>
              <a:defRPr/>
            </a:pPr>
            <a:r>
              <a:rPr lang="en-US" sz="1600" dirty="0">
                <a:solidFill>
                  <a:srgbClr val="123D6B"/>
                </a:solidFill>
                <a:latin typeface="Arial" charset="0"/>
              </a:rPr>
              <a:t>CFCs</a:t>
            </a:r>
          </a:p>
          <a:p>
            <a:pPr marL="257175" indent="-257175">
              <a:buClr>
                <a:srgbClr val="123D6B"/>
              </a:buClr>
              <a:buFont typeface="+mj-lt"/>
              <a:buAutoNum type="arabicPeriod"/>
              <a:defRPr/>
            </a:pPr>
            <a:r>
              <a:rPr lang="en-US" sz="1600" dirty="0">
                <a:solidFill>
                  <a:srgbClr val="123D6B"/>
                </a:solidFill>
                <a:latin typeface="Arial" charset="0"/>
              </a:rPr>
              <a:t>N</a:t>
            </a:r>
            <a:r>
              <a:rPr lang="en-US" sz="1600" baseline="-25000" dirty="0">
                <a:solidFill>
                  <a:srgbClr val="123D6B"/>
                </a:solidFill>
                <a:latin typeface="Arial" charset="0"/>
              </a:rPr>
              <a:t>2</a:t>
            </a:r>
            <a:r>
              <a:rPr lang="en-US" sz="1600" dirty="0">
                <a:solidFill>
                  <a:srgbClr val="123D6B"/>
                </a:solidFill>
                <a:latin typeface="Arial" charset="0"/>
              </a:rPr>
              <a:t>O (GHG)</a:t>
            </a:r>
          </a:p>
          <a:p>
            <a:pPr marL="257175" indent="-257175">
              <a:buClr>
                <a:srgbClr val="123D6B"/>
              </a:buClr>
              <a:buFont typeface="+mj-lt"/>
              <a:buAutoNum type="arabicPeriod"/>
              <a:defRPr/>
            </a:pPr>
            <a:r>
              <a:rPr lang="en-US" sz="1600" dirty="0">
                <a:solidFill>
                  <a:srgbClr val="123D6B"/>
                </a:solidFill>
                <a:latin typeface="Arial" charset="0"/>
              </a:rPr>
              <a:t>HF</a:t>
            </a:r>
            <a:r>
              <a:rPr lang="en-US" sz="1600" baseline="-25000" dirty="0">
                <a:solidFill>
                  <a:srgbClr val="123D6B"/>
                </a:solidFill>
                <a:latin typeface="Arial" charset="0"/>
              </a:rPr>
              <a:t>6</a:t>
            </a:r>
            <a:r>
              <a:rPr lang="en-US" sz="1600" dirty="0">
                <a:solidFill>
                  <a:srgbClr val="123D6B"/>
                </a:solidFill>
                <a:latin typeface="Arial" charset="0"/>
              </a:rPr>
              <a:t> (GHG)</a:t>
            </a:r>
          </a:p>
          <a:p>
            <a:pPr marL="257175" indent="-257175">
              <a:buClr>
                <a:srgbClr val="123D6B"/>
              </a:buClr>
              <a:buFont typeface="+mj-lt"/>
              <a:buAutoNum type="arabicPeriod"/>
              <a:defRPr/>
            </a:pPr>
            <a:r>
              <a:rPr lang="en-US" sz="1600" dirty="0">
                <a:solidFill>
                  <a:srgbClr val="123D6B"/>
                </a:solidFill>
                <a:latin typeface="Arial" charset="0"/>
              </a:rPr>
              <a:t>PFC (GHG)</a:t>
            </a:r>
          </a:p>
          <a:p>
            <a:pPr marL="257175" indent="-257175">
              <a:buClr>
                <a:srgbClr val="123D6B"/>
              </a:buClr>
              <a:buFont typeface="+mj-lt"/>
              <a:buAutoNum type="arabicPeriod"/>
              <a:defRPr/>
            </a:pPr>
            <a:r>
              <a:rPr lang="en-US" sz="1600" dirty="0">
                <a:solidFill>
                  <a:srgbClr val="123D6B"/>
                </a:solidFill>
                <a:latin typeface="Arial" charset="0"/>
              </a:rPr>
              <a:t>SF</a:t>
            </a:r>
            <a:r>
              <a:rPr lang="en-US" sz="1600" baseline="-25000" dirty="0">
                <a:solidFill>
                  <a:srgbClr val="123D6B"/>
                </a:solidFill>
                <a:latin typeface="Arial" charset="0"/>
              </a:rPr>
              <a:t>6</a:t>
            </a:r>
            <a:r>
              <a:rPr lang="en-US" sz="1600" dirty="0">
                <a:solidFill>
                  <a:srgbClr val="123D6B"/>
                </a:solidFill>
                <a:latin typeface="Arial" charset="0"/>
              </a:rPr>
              <a:t> (GHG)</a:t>
            </a:r>
          </a:p>
        </p:txBody>
      </p:sp>
      <p:sp>
        <p:nvSpPr>
          <p:cNvPr id="2" name="正方形/長方形 1"/>
          <p:cNvSpPr/>
          <p:nvPr/>
        </p:nvSpPr>
        <p:spPr>
          <a:xfrm>
            <a:off x="2562816" y="1881645"/>
            <a:ext cx="2885542" cy="3834896"/>
          </a:xfrm>
          <a:prstGeom prst="rect">
            <a:avLst/>
          </a:prstGeom>
        </p:spPr>
        <p:txBody>
          <a:bodyPr wrap="square">
            <a:spAutoFit/>
          </a:bodyPr>
          <a:lstStyle/>
          <a:p>
            <a:pPr>
              <a:lnSpc>
                <a:spcPct val="80000"/>
              </a:lnSpc>
              <a:defRPr/>
            </a:pPr>
            <a:r>
              <a:rPr lang="en-GB" altLang="ja-JP" sz="1600" b="1" dirty="0" smtClean="0"/>
              <a:t>14. Construction</a:t>
            </a:r>
          </a:p>
          <a:p>
            <a:pPr>
              <a:lnSpc>
                <a:spcPct val="80000"/>
              </a:lnSpc>
              <a:defRPr/>
            </a:pPr>
            <a:endParaRPr lang="en-GB" altLang="ja-JP" sz="1600" b="1" dirty="0"/>
          </a:p>
          <a:p>
            <a:pPr>
              <a:lnSpc>
                <a:spcPct val="80000"/>
              </a:lnSpc>
              <a:defRPr/>
            </a:pPr>
            <a:r>
              <a:rPr lang="en-GB" altLang="ja-JP" sz="1600" b="1" dirty="0" smtClean="0"/>
              <a:t>15. Rail </a:t>
            </a:r>
            <a:r>
              <a:rPr lang="en-GB" altLang="ja-JP" sz="1600" b="1" dirty="0"/>
              <a:t>Transport</a:t>
            </a:r>
          </a:p>
          <a:p>
            <a:pPr>
              <a:lnSpc>
                <a:spcPct val="80000"/>
              </a:lnSpc>
              <a:defRPr/>
            </a:pPr>
            <a:endParaRPr lang="en-GB" altLang="ja-JP" sz="1600" b="1" dirty="0" smtClean="0"/>
          </a:p>
          <a:p>
            <a:pPr>
              <a:lnSpc>
                <a:spcPct val="80000"/>
              </a:lnSpc>
              <a:defRPr/>
            </a:pPr>
            <a:r>
              <a:rPr lang="en-GB" altLang="ja-JP" sz="1600" b="1" dirty="0" smtClean="0"/>
              <a:t>16. Road </a:t>
            </a:r>
            <a:r>
              <a:rPr lang="en-GB" altLang="ja-JP" sz="1600" b="1" dirty="0"/>
              <a:t>Transport</a:t>
            </a:r>
          </a:p>
          <a:p>
            <a:pPr>
              <a:lnSpc>
                <a:spcPct val="80000"/>
              </a:lnSpc>
              <a:defRPr/>
            </a:pPr>
            <a:endParaRPr lang="en-GB" altLang="ja-JP" sz="1600" b="1" dirty="0" smtClean="0"/>
          </a:p>
          <a:p>
            <a:pPr>
              <a:lnSpc>
                <a:spcPct val="80000"/>
              </a:lnSpc>
              <a:defRPr/>
            </a:pPr>
            <a:r>
              <a:rPr lang="en-GB" altLang="ja-JP" sz="1600" b="1" dirty="0" smtClean="0"/>
              <a:t>17. Air </a:t>
            </a:r>
            <a:r>
              <a:rPr lang="en-GB" altLang="ja-JP" sz="1600" b="1" dirty="0"/>
              <a:t>Transport</a:t>
            </a:r>
          </a:p>
          <a:p>
            <a:pPr>
              <a:lnSpc>
                <a:spcPct val="80000"/>
              </a:lnSpc>
              <a:defRPr/>
            </a:pPr>
            <a:endParaRPr lang="en-GB" altLang="ja-JP" sz="1600" b="1" dirty="0" smtClean="0"/>
          </a:p>
          <a:p>
            <a:pPr>
              <a:lnSpc>
                <a:spcPct val="80000"/>
              </a:lnSpc>
              <a:defRPr/>
            </a:pPr>
            <a:r>
              <a:rPr lang="en-GB" altLang="ja-JP" sz="1600" b="1" dirty="0" smtClean="0"/>
              <a:t>18. Other </a:t>
            </a:r>
            <a:r>
              <a:rPr lang="en-GB" altLang="ja-JP" sz="1600" b="1" dirty="0"/>
              <a:t>Transport serv.</a:t>
            </a:r>
          </a:p>
          <a:p>
            <a:pPr>
              <a:lnSpc>
                <a:spcPct val="80000"/>
              </a:lnSpc>
              <a:defRPr/>
            </a:pPr>
            <a:endParaRPr lang="en-GB" altLang="ja-JP" sz="1600" b="1" dirty="0" smtClean="0"/>
          </a:p>
          <a:p>
            <a:pPr>
              <a:lnSpc>
                <a:spcPct val="80000"/>
              </a:lnSpc>
              <a:defRPr/>
            </a:pPr>
            <a:r>
              <a:rPr lang="en-GB" altLang="ja-JP" sz="1600" b="1" dirty="0" smtClean="0"/>
              <a:t>19. Households</a:t>
            </a:r>
            <a:endParaRPr lang="en-GB" altLang="ja-JP" sz="1600" b="1" dirty="0"/>
          </a:p>
          <a:p>
            <a:pPr>
              <a:lnSpc>
                <a:spcPct val="80000"/>
              </a:lnSpc>
              <a:defRPr/>
            </a:pPr>
            <a:endParaRPr lang="en-GB" altLang="ja-JP" sz="1600" b="1" dirty="0" smtClean="0"/>
          </a:p>
          <a:p>
            <a:pPr>
              <a:lnSpc>
                <a:spcPct val="80000"/>
              </a:lnSpc>
              <a:defRPr/>
            </a:pPr>
            <a:r>
              <a:rPr lang="en-GB" altLang="ja-JP" sz="1600" b="1" dirty="0" smtClean="0"/>
              <a:t>20. Agriculture</a:t>
            </a:r>
            <a:r>
              <a:rPr lang="en-GB" altLang="ja-JP" sz="1600" b="1" dirty="0"/>
              <a:t>, forestry, etc.</a:t>
            </a:r>
          </a:p>
          <a:p>
            <a:pPr>
              <a:lnSpc>
                <a:spcPct val="80000"/>
              </a:lnSpc>
              <a:defRPr/>
            </a:pPr>
            <a:endParaRPr lang="en-GB" altLang="ja-JP" sz="1600" b="1" dirty="0" smtClean="0"/>
          </a:p>
          <a:p>
            <a:pPr>
              <a:lnSpc>
                <a:spcPct val="80000"/>
              </a:lnSpc>
              <a:defRPr/>
            </a:pPr>
            <a:r>
              <a:rPr lang="en-GB" altLang="ja-JP" sz="1600" b="1" dirty="0" smtClean="0"/>
              <a:t>21. Fishing</a:t>
            </a:r>
            <a:endParaRPr lang="en-GB" altLang="ja-JP" sz="1600" b="1" dirty="0"/>
          </a:p>
          <a:p>
            <a:pPr>
              <a:lnSpc>
                <a:spcPct val="80000"/>
              </a:lnSpc>
              <a:defRPr/>
            </a:pPr>
            <a:endParaRPr lang="en-GB" altLang="ja-JP" sz="1600" b="1" dirty="0" smtClean="0"/>
          </a:p>
          <a:p>
            <a:pPr>
              <a:lnSpc>
                <a:spcPct val="80000"/>
              </a:lnSpc>
              <a:defRPr/>
            </a:pPr>
            <a:r>
              <a:rPr lang="en-GB" altLang="ja-JP" sz="1600" b="1" dirty="0" smtClean="0"/>
              <a:t>22. Other </a:t>
            </a:r>
            <a:r>
              <a:rPr lang="en-GB" altLang="ja-JP" sz="1600" b="1" dirty="0"/>
              <a:t>Final Users</a:t>
            </a:r>
          </a:p>
          <a:p>
            <a:pPr>
              <a:lnSpc>
                <a:spcPct val="80000"/>
              </a:lnSpc>
              <a:defRPr/>
            </a:pPr>
            <a:endParaRPr lang="en-GB" altLang="ja-JP" sz="1600" b="1" dirty="0" smtClean="0"/>
          </a:p>
          <a:p>
            <a:pPr>
              <a:lnSpc>
                <a:spcPct val="80000"/>
              </a:lnSpc>
              <a:defRPr/>
            </a:pPr>
            <a:r>
              <a:rPr lang="en-GB" altLang="ja-JP" sz="1600" b="1" dirty="0" smtClean="0"/>
              <a:t>23. Non-energy </a:t>
            </a:r>
            <a:r>
              <a:rPr lang="en-GB" altLang="ja-JP" sz="1600" b="1" dirty="0"/>
              <a:t>use</a:t>
            </a:r>
            <a:endParaRPr lang="en-US" altLang="ja-JP" sz="1600" b="1" dirty="0"/>
          </a:p>
        </p:txBody>
      </p:sp>
    </p:spTree>
    <p:extLst>
      <p:ext uri="{BB962C8B-B14F-4D97-AF65-F5344CB8AC3E}">
        <p14:creationId xmlns:p14="http://schemas.microsoft.com/office/powerpoint/2010/main" val="324178230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47982" y="165894"/>
            <a:ext cx="9852834" cy="774266"/>
          </a:xfrm>
        </p:spPr>
        <p:txBody>
          <a:bodyPr>
            <a:noAutofit/>
          </a:bodyPr>
          <a:lstStyle/>
          <a:p>
            <a:r>
              <a:rPr lang="en-US" sz="3200" b="1" u="sng" dirty="0" smtClean="0"/>
              <a:t>2.</a:t>
            </a:r>
            <a:r>
              <a:rPr lang="en-US" altLang="ja-JP" sz="3200" b="1" u="sng" dirty="0" smtClean="0"/>
              <a:t>10</a:t>
            </a:r>
            <a:r>
              <a:rPr lang="en-US" sz="3200" b="1" u="sng" dirty="0" smtClean="0"/>
              <a:t>  Energy </a:t>
            </a:r>
            <a:r>
              <a:rPr lang="en-US" sz="3200" b="1" u="sng" dirty="0"/>
              <a:t>and emission classifications in </a:t>
            </a:r>
            <a:r>
              <a:rPr lang="en-US" sz="3200" b="1" u="sng" dirty="0">
                <a:solidFill>
                  <a:srgbClr val="003966"/>
                </a:solidFill>
              </a:rPr>
              <a:t>E3ME</a:t>
            </a:r>
            <a:r>
              <a:rPr lang="en-US" sz="3200" b="1" u="sng" dirty="0">
                <a:solidFill>
                  <a:srgbClr val="FF0000"/>
                </a:solidFill>
              </a:rPr>
              <a:t> </a:t>
            </a:r>
            <a:r>
              <a:rPr lang="en-US" sz="3200" b="1" u="sng" dirty="0">
                <a:solidFill>
                  <a:srgbClr val="003966"/>
                </a:solidFill>
              </a:rPr>
              <a:t>Version 6</a:t>
            </a:r>
          </a:p>
        </p:txBody>
      </p:sp>
      <p:sp>
        <p:nvSpPr>
          <p:cNvPr id="187395" name="Rectangle 3"/>
          <p:cNvSpPr>
            <a:spLocks noGrp="1" noChangeArrowheads="1"/>
          </p:cNvSpPr>
          <p:nvPr>
            <p:ph type="body" idx="1"/>
          </p:nvPr>
        </p:nvSpPr>
        <p:spPr>
          <a:xfrm>
            <a:off x="1213914" y="1323955"/>
            <a:ext cx="2769782" cy="4289485"/>
          </a:xfrm>
        </p:spPr>
        <p:txBody>
          <a:bodyPr>
            <a:noAutofit/>
          </a:bodyPr>
          <a:lstStyle/>
          <a:p>
            <a:pPr marL="0" indent="0">
              <a:lnSpc>
                <a:spcPct val="80000"/>
              </a:lnSpc>
              <a:buNone/>
              <a:defRPr/>
            </a:pPr>
            <a:r>
              <a:rPr lang="en-GB" sz="2000" b="1" dirty="0">
                <a:latin typeface="+mj-lt"/>
              </a:rPr>
              <a:t>Power technology</a:t>
            </a:r>
          </a:p>
          <a:p>
            <a:pPr marL="0" indent="0">
              <a:lnSpc>
                <a:spcPct val="80000"/>
              </a:lnSpc>
              <a:buNone/>
              <a:defRPr/>
            </a:pPr>
            <a:endParaRPr lang="en-GB" sz="1600" b="1" dirty="0">
              <a:latin typeface="+mj-lt"/>
            </a:endParaRPr>
          </a:p>
          <a:p>
            <a:pPr marL="0" indent="0">
              <a:lnSpc>
                <a:spcPct val="80000"/>
              </a:lnSpc>
              <a:buNone/>
              <a:defRPr/>
            </a:pPr>
            <a:r>
              <a:rPr lang="en-GB" sz="1600" b="1" dirty="0"/>
              <a:t>1 Nuclear       </a:t>
            </a:r>
          </a:p>
          <a:p>
            <a:pPr marL="0" indent="0">
              <a:lnSpc>
                <a:spcPct val="80000"/>
              </a:lnSpc>
              <a:buNone/>
              <a:defRPr/>
            </a:pPr>
            <a:r>
              <a:rPr lang="en-GB" sz="1600" b="1" dirty="0"/>
              <a:t>2 Oil          </a:t>
            </a:r>
          </a:p>
          <a:p>
            <a:pPr marL="0" indent="0">
              <a:lnSpc>
                <a:spcPct val="80000"/>
              </a:lnSpc>
              <a:buNone/>
              <a:defRPr/>
            </a:pPr>
            <a:r>
              <a:rPr lang="en-GB" sz="1600" b="1" dirty="0"/>
              <a:t> 3 Coal          </a:t>
            </a:r>
          </a:p>
          <a:p>
            <a:pPr marL="0" indent="0">
              <a:lnSpc>
                <a:spcPct val="80000"/>
              </a:lnSpc>
              <a:buNone/>
              <a:defRPr/>
            </a:pPr>
            <a:r>
              <a:rPr lang="en-GB" sz="1600" b="1" dirty="0"/>
              <a:t>4 Coal + CCS    </a:t>
            </a:r>
          </a:p>
          <a:p>
            <a:pPr marL="0" indent="0">
              <a:lnSpc>
                <a:spcPct val="80000"/>
              </a:lnSpc>
              <a:buNone/>
              <a:defRPr/>
            </a:pPr>
            <a:r>
              <a:rPr lang="en-GB" sz="1600" b="1" dirty="0"/>
              <a:t>5 IGCC          </a:t>
            </a:r>
          </a:p>
          <a:p>
            <a:pPr marL="0" indent="0">
              <a:lnSpc>
                <a:spcPct val="80000"/>
              </a:lnSpc>
              <a:buNone/>
              <a:defRPr/>
            </a:pPr>
            <a:r>
              <a:rPr lang="en-GB" sz="1600" b="1" dirty="0"/>
              <a:t>6 IGCC + CCS    </a:t>
            </a:r>
          </a:p>
          <a:p>
            <a:pPr marL="0" indent="0">
              <a:lnSpc>
                <a:spcPct val="80000"/>
              </a:lnSpc>
              <a:buNone/>
              <a:defRPr/>
            </a:pPr>
            <a:r>
              <a:rPr lang="en-GB" sz="1600" b="1" dirty="0"/>
              <a:t>7 CCGT          </a:t>
            </a:r>
          </a:p>
          <a:p>
            <a:pPr marL="0" indent="0">
              <a:lnSpc>
                <a:spcPct val="80000"/>
              </a:lnSpc>
              <a:buNone/>
              <a:defRPr/>
            </a:pPr>
            <a:r>
              <a:rPr lang="en-GB" sz="1600" b="1" dirty="0"/>
              <a:t>8 CCGT + CCS    </a:t>
            </a:r>
          </a:p>
          <a:p>
            <a:pPr marL="0" indent="0">
              <a:lnSpc>
                <a:spcPct val="80000"/>
              </a:lnSpc>
              <a:buNone/>
              <a:defRPr/>
            </a:pPr>
            <a:r>
              <a:rPr lang="en-GB" sz="1600" b="1" dirty="0"/>
              <a:t>9 Solid Biomass </a:t>
            </a:r>
          </a:p>
          <a:p>
            <a:pPr marL="0" indent="0">
              <a:lnSpc>
                <a:spcPct val="80000"/>
              </a:lnSpc>
              <a:buNone/>
              <a:defRPr/>
            </a:pPr>
            <a:r>
              <a:rPr lang="en-GB" sz="1600" b="1" dirty="0"/>
              <a:t>10 S Biomass CCS</a:t>
            </a:r>
          </a:p>
          <a:p>
            <a:pPr marL="0" indent="0">
              <a:lnSpc>
                <a:spcPct val="80000"/>
              </a:lnSpc>
              <a:buNone/>
              <a:defRPr/>
            </a:pPr>
            <a:r>
              <a:rPr lang="en-GB" sz="1600" b="1" dirty="0"/>
              <a:t>11 BIGCC        </a:t>
            </a:r>
          </a:p>
          <a:p>
            <a:pPr marL="0" indent="0">
              <a:lnSpc>
                <a:spcPct val="80000"/>
              </a:lnSpc>
              <a:buNone/>
              <a:defRPr/>
            </a:pPr>
            <a:r>
              <a:rPr lang="en-GB" sz="1600" b="1" dirty="0"/>
              <a:t>12 BIGCC + CCS  </a:t>
            </a:r>
          </a:p>
        </p:txBody>
      </p:sp>
      <p:sp>
        <p:nvSpPr>
          <p:cNvPr id="187396" name="Rectangle 4"/>
          <p:cNvSpPr>
            <a:spLocks noChangeArrowheads="1"/>
          </p:cNvSpPr>
          <p:nvPr/>
        </p:nvSpPr>
        <p:spPr bwMode="auto">
          <a:xfrm>
            <a:off x="6037347" y="1104051"/>
            <a:ext cx="2160985" cy="31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123D6B"/>
              </a:buClr>
              <a:defRPr/>
            </a:pPr>
            <a:r>
              <a:rPr lang="en-US" b="1" dirty="0">
                <a:solidFill>
                  <a:srgbClr val="123D6B"/>
                </a:solidFill>
                <a:latin typeface="Arial" charset="0"/>
              </a:rPr>
              <a:t>Road transport technology</a:t>
            </a:r>
          </a:p>
          <a:p>
            <a:pPr>
              <a:spcBef>
                <a:spcPct val="20000"/>
              </a:spcBef>
              <a:buClr>
                <a:srgbClr val="123D6B"/>
              </a:buClr>
              <a:defRPr/>
            </a:pPr>
            <a:endParaRPr lang="en-US" b="1" dirty="0">
              <a:solidFill>
                <a:srgbClr val="123D6B"/>
              </a:solidFill>
              <a:latin typeface="Arial" charset="0"/>
            </a:endParaRPr>
          </a:p>
          <a:p>
            <a:pPr marL="257175" indent="-257175">
              <a:spcBef>
                <a:spcPct val="20000"/>
              </a:spcBef>
              <a:buClr>
                <a:srgbClr val="123D6B"/>
              </a:buClr>
              <a:buFontTx/>
              <a:buChar char="•"/>
              <a:defRPr/>
            </a:pPr>
            <a:endParaRPr lang="en-US" b="1" dirty="0">
              <a:solidFill>
                <a:srgbClr val="123D6B"/>
              </a:solidFill>
              <a:latin typeface="Arial" charset="0"/>
            </a:endParaRPr>
          </a:p>
          <a:p>
            <a:pPr fontAlgn="b">
              <a:spcBef>
                <a:spcPct val="0"/>
              </a:spcBef>
              <a:defRPr/>
            </a:pPr>
            <a:r>
              <a:rPr lang="en-GB" dirty="0">
                <a:solidFill>
                  <a:srgbClr val="003966"/>
                </a:solidFill>
                <a:latin typeface="Arial" charset="0"/>
                <a:cs typeface="Times New Roman" pitchFamily="18" charset="0"/>
              </a:rPr>
              <a:t>1 Petrol Econ           </a:t>
            </a:r>
          </a:p>
          <a:p>
            <a:pPr fontAlgn="b">
              <a:spcBef>
                <a:spcPct val="0"/>
              </a:spcBef>
              <a:defRPr/>
            </a:pPr>
            <a:r>
              <a:rPr lang="en-GB" dirty="0">
                <a:solidFill>
                  <a:srgbClr val="003966"/>
                </a:solidFill>
                <a:latin typeface="Arial" charset="0"/>
                <a:cs typeface="Times New Roman" pitchFamily="18" charset="0"/>
              </a:rPr>
              <a:t>2 Petrol  Mid          </a:t>
            </a:r>
          </a:p>
          <a:p>
            <a:pPr fontAlgn="b">
              <a:spcBef>
                <a:spcPct val="0"/>
              </a:spcBef>
              <a:defRPr/>
            </a:pPr>
            <a:r>
              <a:rPr lang="en-GB" dirty="0">
                <a:solidFill>
                  <a:srgbClr val="003966"/>
                </a:solidFill>
                <a:latin typeface="Arial" charset="0"/>
                <a:cs typeface="Times New Roman" pitchFamily="18" charset="0"/>
              </a:rPr>
              <a:t>3 Petrol Lux            </a:t>
            </a:r>
          </a:p>
          <a:p>
            <a:pPr fontAlgn="b">
              <a:spcBef>
                <a:spcPct val="0"/>
              </a:spcBef>
              <a:defRPr/>
            </a:pPr>
            <a:r>
              <a:rPr lang="en-GB" dirty="0">
                <a:solidFill>
                  <a:srgbClr val="003966"/>
                </a:solidFill>
                <a:latin typeface="Arial" charset="0"/>
                <a:cs typeface="Times New Roman" pitchFamily="18" charset="0"/>
              </a:rPr>
              <a:t>4 </a:t>
            </a:r>
            <a:r>
              <a:rPr lang="en-GB" dirty="0" err="1">
                <a:solidFill>
                  <a:srgbClr val="003966"/>
                </a:solidFill>
                <a:latin typeface="Arial" charset="0"/>
                <a:cs typeface="Times New Roman" pitchFamily="18" charset="0"/>
              </a:rPr>
              <a:t>Adv</a:t>
            </a:r>
            <a:r>
              <a:rPr lang="en-GB" dirty="0">
                <a:solidFill>
                  <a:srgbClr val="003966"/>
                </a:solidFill>
                <a:latin typeface="Arial" charset="0"/>
                <a:cs typeface="Times New Roman" pitchFamily="18" charset="0"/>
              </a:rPr>
              <a:t> Petrol Econ       </a:t>
            </a:r>
          </a:p>
          <a:p>
            <a:pPr fontAlgn="b">
              <a:spcBef>
                <a:spcPct val="0"/>
              </a:spcBef>
              <a:defRPr/>
            </a:pPr>
            <a:r>
              <a:rPr lang="en-GB" dirty="0">
                <a:solidFill>
                  <a:srgbClr val="003966"/>
                </a:solidFill>
                <a:latin typeface="Arial" charset="0"/>
                <a:cs typeface="Times New Roman" pitchFamily="18" charset="0"/>
              </a:rPr>
              <a:t>5 </a:t>
            </a:r>
            <a:r>
              <a:rPr lang="en-GB" dirty="0" err="1">
                <a:solidFill>
                  <a:srgbClr val="003966"/>
                </a:solidFill>
                <a:latin typeface="Arial" charset="0"/>
                <a:cs typeface="Times New Roman" pitchFamily="18" charset="0"/>
              </a:rPr>
              <a:t>Adv</a:t>
            </a:r>
            <a:r>
              <a:rPr lang="en-GB" dirty="0">
                <a:solidFill>
                  <a:srgbClr val="003966"/>
                </a:solidFill>
                <a:latin typeface="Arial" charset="0"/>
                <a:cs typeface="Times New Roman" pitchFamily="18" charset="0"/>
              </a:rPr>
              <a:t> Petrol Mid        </a:t>
            </a:r>
          </a:p>
          <a:p>
            <a:pPr fontAlgn="b">
              <a:spcBef>
                <a:spcPct val="0"/>
              </a:spcBef>
              <a:defRPr/>
            </a:pPr>
            <a:r>
              <a:rPr lang="en-GB" dirty="0">
                <a:solidFill>
                  <a:srgbClr val="003966"/>
                </a:solidFill>
                <a:latin typeface="Arial" charset="0"/>
                <a:cs typeface="Times New Roman" pitchFamily="18" charset="0"/>
              </a:rPr>
              <a:t>6 </a:t>
            </a:r>
            <a:r>
              <a:rPr lang="en-GB" dirty="0" err="1">
                <a:solidFill>
                  <a:srgbClr val="003966"/>
                </a:solidFill>
                <a:latin typeface="Arial" charset="0"/>
                <a:cs typeface="Times New Roman" pitchFamily="18" charset="0"/>
              </a:rPr>
              <a:t>Adv</a:t>
            </a:r>
            <a:r>
              <a:rPr lang="en-GB" dirty="0">
                <a:solidFill>
                  <a:srgbClr val="003966"/>
                </a:solidFill>
                <a:latin typeface="Arial" charset="0"/>
                <a:cs typeface="Times New Roman" pitchFamily="18" charset="0"/>
              </a:rPr>
              <a:t> Petrol Lux        </a:t>
            </a:r>
          </a:p>
          <a:p>
            <a:pPr fontAlgn="b">
              <a:spcBef>
                <a:spcPct val="0"/>
              </a:spcBef>
              <a:defRPr/>
            </a:pPr>
            <a:r>
              <a:rPr lang="en-GB" dirty="0">
                <a:solidFill>
                  <a:srgbClr val="003966"/>
                </a:solidFill>
                <a:latin typeface="Arial" charset="0"/>
                <a:cs typeface="Times New Roman" pitchFamily="18" charset="0"/>
              </a:rPr>
              <a:t>7 Diesel Econ           </a:t>
            </a:r>
          </a:p>
          <a:p>
            <a:pPr fontAlgn="b">
              <a:spcBef>
                <a:spcPct val="0"/>
              </a:spcBef>
              <a:defRPr/>
            </a:pPr>
            <a:r>
              <a:rPr lang="en-GB" dirty="0">
                <a:solidFill>
                  <a:srgbClr val="003966"/>
                </a:solidFill>
                <a:latin typeface="Arial" charset="0"/>
                <a:cs typeface="Times New Roman" pitchFamily="18" charset="0"/>
              </a:rPr>
              <a:t>8 Diesel Mid            </a:t>
            </a:r>
          </a:p>
          <a:p>
            <a:pPr fontAlgn="b">
              <a:spcBef>
                <a:spcPct val="0"/>
              </a:spcBef>
              <a:defRPr/>
            </a:pPr>
            <a:r>
              <a:rPr lang="en-GB" dirty="0">
                <a:solidFill>
                  <a:srgbClr val="003966"/>
                </a:solidFill>
                <a:latin typeface="Arial" charset="0"/>
                <a:cs typeface="Times New Roman" pitchFamily="18" charset="0"/>
              </a:rPr>
              <a:t>9 Diesel Lux            </a:t>
            </a:r>
          </a:p>
          <a:p>
            <a:pPr fontAlgn="b">
              <a:spcBef>
                <a:spcPct val="0"/>
              </a:spcBef>
              <a:defRPr/>
            </a:pPr>
            <a:r>
              <a:rPr lang="en-GB" dirty="0">
                <a:solidFill>
                  <a:srgbClr val="003966"/>
                </a:solidFill>
                <a:latin typeface="Arial" charset="0"/>
                <a:cs typeface="Times New Roman" pitchFamily="18" charset="0"/>
              </a:rPr>
              <a:t>10 </a:t>
            </a:r>
            <a:r>
              <a:rPr lang="en-GB" dirty="0" err="1">
                <a:solidFill>
                  <a:srgbClr val="003966"/>
                </a:solidFill>
                <a:latin typeface="Arial" charset="0"/>
                <a:cs typeface="Times New Roman" pitchFamily="18" charset="0"/>
              </a:rPr>
              <a:t>Adv</a:t>
            </a:r>
            <a:r>
              <a:rPr lang="en-GB" dirty="0">
                <a:solidFill>
                  <a:srgbClr val="003966"/>
                </a:solidFill>
                <a:latin typeface="Arial" charset="0"/>
                <a:cs typeface="Times New Roman" pitchFamily="18" charset="0"/>
              </a:rPr>
              <a:t> Diesel Econ      </a:t>
            </a:r>
          </a:p>
          <a:p>
            <a:pPr fontAlgn="b">
              <a:spcBef>
                <a:spcPct val="0"/>
              </a:spcBef>
              <a:defRPr/>
            </a:pPr>
            <a:r>
              <a:rPr lang="en-GB" dirty="0">
                <a:solidFill>
                  <a:srgbClr val="003966"/>
                </a:solidFill>
                <a:latin typeface="Arial" charset="0"/>
                <a:cs typeface="Times New Roman" pitchFamily="18" charset="0"/>
              </a:rPr>
              <a:t>11 </a:t>
            </a:r>
            <a:r>
              <a:rPr lang="en-GB" dirty="0" err="1">
                <a:solidFill>
                  <a:srgbClr val="003966"/>
                </a:solidFill>
                <a:latin typeface="Arial" charset="0"/>
                <a:cs typeface="Times New Roman" pitchFamily="18" charset="0"/>
              </a:rPr>
              <a:t>Adv</a:t>
            </a:r>
            <a:r>
              <a:rPr lang="en-GB" dirty="0">
                <a:solidFill>
                  <a:srgbClr val="003966"/>
                </a:solidFill>
                <a:latin typeface="Arial" charset="0"/>
                <a:cs typeface="Times New Roman" pitchFamily="18" charset="0"/>
              </a:rPr>
              <a:t> Diesel Mid       </a:t>
            </a:r>
          </a:p>
          <a:p>
            <a:pPr fontAlgn="b">
              <a:spcBef>
                <a:spcPct val="0"/>
              </a:spcBef>
              <a:defRPr/>
            </a:pPr>
            <a:r>
              <a:rPr lang="en-GB" dirty="0">
                <a:solidFill>
                  <a:srgbClr val="003966"/>
                </a:solidFill>
                <a:latin typeface="Arial" charset="0"/>
                <a:cs typeface="Times New Roman" pitchFamily="18" charset="0"/>
              </a:rPr>
              <a:t>12 </a:t>
            </a:r>
            <a:r>
              <a:rPr lang="en-GB" dirty="0" err="1">
                <a:solidFill>
                  <a:srgbClr val="003966"/>
                </a:solidFill>
                <a:latin typeface="Arial" charset="0"/>
                <a:cs typeface="Times New Roman" pitchFamily="18" charset="0"/>
              </a:rPr>
              <a:t>Adv</a:t>
            </a:r>
            <a:r>
              <a:rPr lang="en-GB" dirty="0">
                <a:solidFill>
                  <a:srgbClr val="003966"/>
                </a:solidFill>
                <a:latin typeface="Arial" charset="0"/>
                <a:cs typeface="Times New Roman" pitchFamily="18" charset="0"/>
              </a:rPr>
              <a:t> Diesel Lux       </a:t>
            </a:r>
          </a:p>
        </p:txBody>
      </p:sp>
      <p:sp>
        <p:nvSpPr>
          <p:cNvPr id="2" name="正方形/長方形 1"/>
          <p:cNvSpPr/>
          <p:nvPr/>
        </p:nvSpPr>
        <p:spPr>
          <a:xfrm>
            <a:off x="3267565" y="2091546"/>
            <a:ext cx="1854680" cy="4622804"/>
          </a:xfrm>
          <a:prstGeom prst="rect">
            <a:avLst/>
          </a:prstGeom>
        </p:spPr>
        <p:txBody>
          <a:bodyPr wrap="square">
            <a:spAutoFit/>
          </a:bodyPr>
          <a:lstStyle/>
          <a:p>
            <a:pPr>
              <a:lnSpc>
                <a:spcPct val="80000"/>
              </a:lnSpc>
              <a:defRPr/>
            </a:pPr>
            <a:r>
              <a:rPr lang="en-GB" altLang="ja-JP" sz="1600" b="1" dirty="0"/>
              <a:t>13 Biogas   </a:t>
            </a:r>
          </a:p>
          <a:p>
            <a:pPr>
              <a:lnSpc>
                <a:spcPct val="80000"/>
              </a:lnSpc>
              <a:defRPr/>
            </a:pPr>
            <a:r>
              <a:rPr lang="en-GB" altLang="ja-JP" sz="1600" b="1" dirty="0"/>
              <a:t>    </a:t>
            </a:r>
          </a:p>
          <a:p>
            <a:pPr>
              <a:lnSpc>
                <a:spcPct val="80000"/>
              </a:lnSpc>
              <a:defRPr/>
            </a:pPr>
            <a:r>
              <a:rPr lang="en-GB" altLang="ja-JP" sz="1600" b="1" dirty="0"/>
              <a:t>14 Biogas + CCS </a:t>
            </a:r>
          </a:p>
          <a:p>
            <a:pPr>
              <a:lnSpc>
                <a:spcPct val="80000"/>
              </a:lnSpc>
              <a:defRPr/>
            </a:pPr>
            <a:endParaRPr lang="en-GB" altLang="ja-JP" sz="1600" b="1" dirty="0"/>
          </a:p>
          <a:p>
            <a:pPr>
              <a:lnSpc>
                <a:spcPct val="80000"/>
              </a:lnSpc>
              <a:defRPr/>
            </a:pPr>
            <a:r>
              <a:rPr lang="en-GB" altLang="ja-JP" sz="1600" b="1" dirty="0"/>
              <a:t>15 Tidal        </a:t>
            </a:r>
          </a:p>
          <a:p>
            <a:pPr>
              <a:lnSpc>
                <a:spcPct val="80000"/>
              </a:lnSpc>
              <a:defRPr/>
            </a:pPr>
            <a:endParaRPr lang="en-GB" altLang="ja-JP" sz="1600" b="1" dirty="0"/>
          </a:p>
          <a:p>
            <a:pPr>
              <a:lnSpc>
                <a:spcPct val="80000"/>
              </a:lnSpc>
              <a:defRPr/>
            </a:pPr>
            <a:r>
              <a:rPr lang="en-GB" altLang="ja-JP" sz="1600" b="1" dirty="0"/>
              <a:t>16 Large Hydro  </a:t>
            </a:r>
          </a:p>
          <a:p>
            <a:pPr>
              <a:lnSpc>
                <a:spcPct val="80000"/>
              </a:lnSpc>
              <a:defRPr/>
            </a:pPr>
            <a:endParaRPr lang="en-GB" altLang="ja-JP" sz="1600" b="1" dirty="0"/>
          </a:p>
          <a:p>
            <a:pPr>
              <a:lnSpc>
                <a:spcPct val="80000"/>
              </a:lnSpc>
              <a:defRPr/>
            </a:pPr>
            <a:r>
              <a:rPr lang="en-GB" altLang="ja-JP" sz="1600" b="1" dirty="0"/>
              <a:t>17 Onshore      </a:t>
            </a:r>
          </a:p>
          <a:p>
            <a:pPr>
              <a:lnSpc>
                <a:spcPct val="80000"/>
              </a:lnSpc>
              <a:defRPr/>
            </a:pPr>
            <a:endParaRPr lang="en-GB" altLang="ja-JP" sz="1600" b="1" dirty="0"/>
          </a:p>
          <a:p>
            <a:pPr>
              <a:lnSpc>
                <a:spcPct val="80000"/>
              </a:lnSpc>
              <a:defRPr/>
            </a:pPr>
            <a:r>
              <a:rPr lang="en-GB" altLang="ja-JP" sz="1600" b="1" dirty="0"/>
              <a:t>18 Offshore     </a:t>
            </a:r>
          </a:p>
          <a:p>
            <a:pPr>
              <a:lnSpc>
                <a:spcPct val="80000"/>
              </a:lnSpc>
              <a:defRPr/>
            </a:pPr>
            <a:endParaRPr lang="en-GB" altLang="ja-JP" sz="1600" b="1" dirty="0"/>
          </a:p>
          <a:p>
            <a:pPr>
              <a:lnSpc>
                <a:spcPct val="80000"/>
              </a:lnSpc>
              <a:defRPr/>
            </a:pPr>
            <a:r>
              <a:rPr lang="en-GB" altLang="ja-JP" sz="1600" b="1" dirty="0"/>
              <a:t>19 Solar PV     </a:t>
            </a:r>
          </a:p>
          <a:p>
            <a:pPr>
              <a:lnSpc>
                <a:spcPct val="80000"/>
              </a:lnSpc>
              <a:defRPr/>
            </a:pPr>
            <a:endParaRPr lang="en-GB" altLang="ja-JP" sz="1600" b="1" dirty="0"/>
          </a:p>
          <a:p>
            <a:pPr>
              <a:lnSpc>
                <a:spcPct val="80000"/>
              </a:lnSpc>
              <a:defRPr/>
            </a:pPr>
            <a:r>
              <a:rPr lang="en-GB" altLang="ja-JP" sz="1600" b="1" dirty="0"/>
              <a:t>20 CSP          </a:t>
            </a:r>
          </a:p>
          <a:p>
            <a:pPr>
              <a:lnSpc>
                <a:spcPct val="80000"/>
              </a:lnSpc>
              <a:defRPr/>
            </a:pPr>
            <a:endParaRPr lang="en-GB" altLang="ja-JP" sz="1600" b="1" dirty="0"/>
          </a:p>
          <a:p>
            <a:pPr>
              <a:lnSpc>
                <a:spcPct val="80000"/>
              </a:lnSpc>
              <a:defRPr/>
            </a:pPr>
            <a:r>
              <a:rPr lang="en-GB" altLang="ja-JP" sz="1600" b="1" dirty="0"/>
              <a:t>21 Geothermal   </a:t>
            </a:r>
          </a:p>
          <a:p>
            <a:pPr>
              <a:lnSpc>
                <a:spcPct val="80000"/>
              </a:lnSpc>
              <a:defRPr/>
            </a:pPr>
            <a:endParaRPr lang="en-GB" altLang="ja-JP" sz="1600" b="1" dirty="0"/>
          </a:p>
          <a:p>
            <a:pPr>
              <a:lnSpc>
                <a:spcPct val="80000"/>
              </a:lnSpc>
              <a:defRPr/>
            </a:pPr>
            <a:r>
              <a:rPr lang="en-GB" altLang="ja-JP" sz="1600" b="1" dirty="0"/>
              <a:t>22 Wave         </a:t>
            </a:r>
          </a:p>
          <a:p>
            <a:pPr>
              <a:lnSpc>
                <a:spcPct val="80000"/>
              </a:lnSpc>
              <a:defRPr/>
            </a:pPr>
            <a:endParaRPr lang="en-GB" altLang="ja-JP" sz="1600" b="1" dirty="0"/>
          </a:p>
          <a:p>
            <a:pPr>
              <a:lnSpc>
                <a:spcPct val="80000"/>
              </a:lnSpc>
              <a:defRPr/>
            </a:pPr>
            <a:r>
              <a:rPr lang="en-GB" altLang="ja-JP" sz="1600" b="1" dirty="0"/>
              <a:t>23 Fuel Cells   </a:t>
            </a:r>
          </a:p>
          <a:p>
            <a:pPr>
              <a:lnSpc>
                <a:spcPct val="80000"/>
              </a:lnSpc>
              <a:defRPr/>
            </a:pPr>
            <a:endParaRPr lang="en-GB" altLang="ja-JP" sz="1600" b="1" dirty="0"/>
          </a:p>
          <a:p>
            <a:pPr>
              <a:lnSpc>
                <a:spcPct val="80000"/>
              </a:lnSpc>
              <a:defRPr/>
            </a:pPr>
            <a:r>
              <a:rPr lang="en-GB" altLang="ja-JP" sz="1600" b="1" dirty="0"/>
              <a:t>24 CHP </a:t>
            </a:r>
          </a:p>
        </p:txBody>
      </p:sp>
      <p:sp>
        <p:nvSpPr>
          <p:cNvPr id="3" name="正方形/長方形 2"/>
          <p:cNvSpPr/>
          <p:nvPr/>
        </p:nvSpPr>
        <p:spPr>
          <a:xfrm>
            <a:off x="8274965" y="2286211"/>
            <a:ext cx="2286000" cy="3785652"/>
          </a:xfrm>
          <a:prstGeom prst="rect">
            <a:avLst/>
          </a:prstGeom>
        </p:spPr>
        <p:txBody>
          <a:bodyPr wrap="square">
            <a:spAutoFit/>
          </a:bodyPr>
          <a:lstStyle/>
          <a:p>
            <a:pPr fontAlgn="b">
              <a:spcBef>
                <a:spcPct val="0"/>
              </a:spcBef>
              <a:defRPr/>
            </a:pPr>
            <a:r>
              <a:rPr lang="en-GB" altLang="ja-JP" sz="1600" dirty="0">
                <a:solidFill>
                  <a:srgbClr val="003966"/>
                </a:solidFill>
                <a:latin typeface="Arial" charset="0"/>
                <a:cs typeface="Times New Roman" pitchFamily="18" charset="0"/>
              </a:rPr>
              <a:t>13 LPG Econ             </a:t>
            </a:r>
          </a:p>
          <a:p>
            <a:pPr fontAlgn="b">
              <a:spcBef>
                <a:spcPct val="0"/>
              </a:spcBef>
              <a:defRPr/>
            </a:pPr>
            <a:r>
              <a:rPr lang="en-GB" altLang="ja-JP" sz="1600" dirty="0">
                <a:solidFill>
                  <a:srgbClr val="003966"/>
                </a:solidFill>
                <a:latin typeface="Arial" charset="0"/>
                <a:cs typeface="Times New Roman" pitchFamily="18" charset="0"/>
              </a:rPr>
              <a:t>14 LPG Mid              </a:t>
            </a:r>
          </a:p>
          <a:p>
            <a:pPr fontAlgn="b">
              <a:spcBef>
                <a:spcPct val="0"/>
              </a:spcBef>
              <a:defRPr/>
            </a:pPr>
            <a:r>
              <a:rPr lang="en-GB" altLang="ja-JP" sz="1600" dirty="0">
                <a:solidFill>
                  <a:srgbClr val="003966"/>
                </a:solidFill>
                <a:latin typeface="Arial" charset="0"/>
                <a:cs typeface="Times New Roman" pitchFamily="18" charset="0"/>
              </a:rPr>
              <a:t>15 LPG Lux              </a:t>
            </a:r>
          </a:p>
          <a:p>
            <a:pPr fontAlgn="b">
              <a:spcBef>
                <a:spcPct val="0"/>
              </a:spcBef>
              <a:defRPr/>
            </a:pPr>
            <a:r>
              <a:rPr lang="en-GB" altLang="ja-JP" sz="1600" dirty="0">
                <a:solidFill>
                  <a:srgbClr val="003966"/>
                </a:solidFill>
                <a:latin typeface="Arial" charset="0"/>
                <a:cs typeface="Times New Roman" pitchFamily="18" charset="0"/>
              </a:rPr>
              <a:t>16 Hybrid Econ          </a:t>
            </a:r>
          </a:p>
          <a:p>
            <a:pPr fontAlgn="b">
              <a:spcBef>
                <a:spcPct val="0"/>
              </a:spcBef>
              <a:defRPr/>
            </a:pPr>
            <a:r>
              <a:rPr lang="en-GB" altLang="ja-JP" sz="1600" dirty="0">
                <a:solidFill>
                  <a:srgbClr val="003966"/>
                </a:solidFill>
                <a:latin typeface="Arial" charset="0"/>
                <a:cs typeface="Times New Roman" pitchFamily="18" charset="0"/>
              </a:rPr>
              <a:t>17 Hybrid Mid           </a:t>
            </a:r>
          </a:p>
          <a:p>
            <a:pPr fontAlgn="b">
              <a:spcBef>
                <a:spcPct val="0"/>
              </a:spcBef>
              <a:defRPr/>
            </a:pPr>
            <a:r>
              <a:rPr lang="en-GB" altLang="ja-JP" sz="1600" dirty="0">
                <a:solidFill>
                  <a:srgbClr val="003966"/>
                </a:solidFill>
                <a:latin typeface="Arial" charset="0"/>
                <a:cs typeface="Times New Roman" pitchFamily="18" charset="0"/>
              </a:rPr>
              <a:t>18 Hybrid Lux           </a:t>
            </a:r>
          </a:p>
          <a:p>
            <a:pPr fontAlgn="b">
              <a:spcBef>
                <a:spcPct val="0"/>
              </a:spcBef>
              <a:defRPr/>
            </a:pPr>
            <a:r>
              <a:rPr lang="en-GB" altLang="ja-JP" sz="1600" dirty="0">
                <a:solidFill>
                  <a:srgbClr val="003966"/>
                </a:solidFill>
                <a:latin typeface="Arial" charset="0"/>
                <a:cs typeface="Times New Roman" pitchFamily="18" charset="0"/>
              </a:rPr>
              <a:t>19 Electric Econ        </a:t>
            </a:r>
          </a:p>
          <a:p>
            <a:pPr fontAlgn="b">
              <a:spcBef>
                <a:spcPct val="0"/>
              </a:spcBef>
              <a:defRPr/>
            </a:pPr>
            <a:r>
              <a:rPr lang="en-GB" altLang="ja-JP" sz="1600" dirty="0">
                <a:solidFill>
                  <a:srgbClr val="003966"/>
                </a:solidFill>
                <a:latin typeface="Arial" charset="0"/>
                <a:cs typeface="Times New Roman" pitchFamily="18" charset="0"/>
              </a:rPr>
              <a:t>20 Electric Mid         </a:t>
            </a:r>
          </a:p>
          <a:p>
            <a:pPr fontAlgn="b">
              <a:spcBef>
                <a:spcPct val="0"/>
              </a:spcBef>
              <a:defRPr/>
            </a:pPr>
            <a:r>
              <a:rPr lang="en-GB" altLang="ja-JP" sz="1600" dirty="0">
                <a:solidFill>
                  <a:srgbClr val="003966"/>
                </a:solidFill>
                <a:latin typeface="Arial" charset="0"/>
                <a:cs typeface="Times New Roman" pitchFamily="18" charset="0"/>
              </a:rPr>
              <a:t>21 Electric Lux         </a:t>
            </a:r>
          </a:p>
          <a:p>
            <a:pPr fontAlgn="b">
              <a:spcBef>
                <a:spcPct val="0"/>
              </a:spcBef>
              <a:defRPr/>
            </a:pPr>
            <a:r>
              <a:rPr lang="en-GB" altLang="ja-JP" sz="1600" dirty="0">
                <a:solidFill>
                  <a:srgbClr val="003966"/>
                </a:solidFill>
                <a:latin typeface="Arial" charset="0"/>
                <a:cs typeface="Times New Roman" pitchFamily="18" charset="0"/>
              </a:rPr>
              <a:t>22 motorcycles Econ     </a:t>
            </a:r>
          </a:p>
          <a:p>
            <a:pPr fontAlgn="b">
              <a:spcBef>
                <a:spcPct val="0"/>
              </a:spcBef>
              <a:defRPr/>
            </a:pPr>
            <a:r>
              <a:rPr lang="en-GB" altLang="ja-JP" sz="1600" dirty="0">
                <a:solidFill>
                  <a:srgbClr val="003966"/>
                </a:solidFill>
                <a:latin typeface="Arial" charset="0"/>
                <a:cs typeface="Times New Roman" pitchFamily="18" charset="0"/>
              </a:rPr>
              <a:t>23 motorcycles Lux      </a:t>
            </a:r>
          </a:p>
          <a:p>
            <a:pPr fontAlgn="b">
              <a:spcBef>
                <a:spcPct val="0"/>
              </a:spcBef>
              <a:defRPr/>
            </a:pPr>
            <a:r>
              <a:rPr lang="en-GB" altLang="ja-JP" sz="1600" dirty="0">
                <a:solidFill>
                  <a:srgbClr val="003966"/>
                </a:solidFill>
                <a:latin typeface="Arial" charset="0"/>
                <a:cs typeface="Times New Roman" pitchFamily="18" charset="0"/>
              </a:rPr>
              <a:t>24 </a:t>
            </a:r>
            <a:r>
              <a:rPr lang="en-GB" altLang="ja-JP" sz="1600" dirty="0" err="1">
                <a:solidFill>
                  <a:srgbClr val="003966"/>
                </a:solidFill>
                <a:latin typeface="Arial" charset="0"/>
                <a:cs typeface="Times New Roman" pitchFamily="18" charset="0"/>
              </a:rPr>
              <a:t>Adv</a:t>
            </a:r>
            <a:r>
              <a:rPr lang="en-GB" altLang="ja-JP" sz="1600" dirty="0">
                <a:solidFill>
                  <a:srgbClr val="003966"/>
                </a:solidFill>
                <a:latin typeface="Arial" charset="0"/>
                <a:cs typeface="Times New Roman" pitchFamily="18" charset="0"/>
              </a:rPr>
              <a:t> motorcycles Econ </a:t>
            </a:r>
          </a:p>
          <a:p>
            <a:pPr fontAlgn="b">
              <a:spcBef>
                <a:spcPct val="0"/>
              </a:spcBef>
              <a:defRPr/>
            </a:pPr>
            <a:r>
              <a:rPr lang="en-GB" altLang="ja-JP" sz="1600" dirty="0">
                <a:solidFill>
                  <a:srgbClr val="003966"/>
                </a:solidFill>
                <a:latin typeface="Arial" charset="0"/>
                <a:cs typeface="Times New Roman" pitchFamily="18" charset="0"/>
              </a:rPr>
              <a:t>25 </a:t>
            </a:r>
            <a:r>
              <a:rPr lang="en-GB" altLang="ja-JP" sz="1600" dirty="0" err="1">
                <a:solidFill>
                  <a:srgbClr val="003966"/>
                </a:solidFill>
                <a:latin typeface="Arial" charset="0"/>
                <a:cs typeface="Times New Roman" pitchFamily="18" charset="0"/>
              </a:rPr>
              <a:t>Adv</a:t>
            </a:r>
            <a:r>
              <a:rPr lang="en-GB" altLang="ja-JP" sz="1600" dirty="0">
                <a:solidFill>
                  <a:srgbClr val="003966"/>
                </a:solidFill>
                <a:latin typeface="Arial" charset="0"/>
                <a:cs typeface="Times New Roman" pitchFamily="18" charset="0"/>
              </a:rPr>
              <a:t> motorcycles Lux </a:t>
            </a:r>
            <a:endParaRPr lang="en-US" altLang="ja-JP" sz="1600" dirty="0">
              <a:latin typeface="Arial" charset="0"/>
              <a:cs typeface="Times New Roman" pitchFamily="18" charset="0"/>
            </a:endParaRPr>
          </a:p>
        </p:txBody>
      </p:sp>
    </p:spTree>
    <p:extLst>
      <p:ext uri="{BB962C8B-B14F-4D97-AF65-F5344CB8AC3E}">
        <p14:creationId xmlns:p14="http://schemas.microsoft.com/office/powerpoint/2010/main" val="342329301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710184" y="118237"/>
            <a:ext cx="10515600" cy="1325563"/>
          </a:xfrm>
        </p:spPr>
        <p:txBody>
          <a:bodyPr/>
          <a:lstStyle/>
          <a:p>
            <a:r>
              <a:rPr lang="en-GB" b="1" u="sng" dirty="0" smtClean="0"/>
              <a:t>2.11  Treatment </a:t>
            </a:r>
            <a:r>
              <a:rPr lang="en-GB" b="1" u="sng" dirty="0"/>
              <a:t>of Technology</a:t>
            </a:r>
          </a:p>
        </p:txBody>
      </p:sp>
      <p:sp>
        <p:nvSpPr>
          <p:cNvPr id="86020" name="Rectangle 4"/>
          <p:cNvSpPr>
            <a:spLocks noGrp="1" noChangeArrowheads="1"/>
          </p:cNvSpPr>
          <p:nvPr>
            <p:ph type="body" idx="1"/>
          </p:nvPr>
        </p:nvSpPr>
        <p:spPr>
          <a:xfrm>
            <a:off x="1673353" y="1676400"/>
            <a:ext cx="8759952" cy="5071872"/>
          </a:xfrm>
        </p:spPr>
        <p:txBody>
          <a:bodyPr>
            <a:normAutofit/>
          </a:bodyPr>
          <a:lstStyle/>
          <a:p>
            <a:r>
              <a:rPr lang="en-GB" sz="3200" dirty="0"/>
              <a:t>It is now generally accepted that technology should be endogenous in modelling</a:t>
            </a:r>
          </a:p>
          <a:p>
            <a:r>
              <a:rPr lang="en-GB" sz="3200" dirty="0"/>
              <a:t>There are two ways of doing it</a:t>
            </a:r>
          </a:p>
          <a:p>
            <a:pPr lvl="1"/>
            <a:r>
              <a:rPr lang="en-GB" dirty="0"/>
              <a:t>explicitly (bottom-up, partial approaches)</a:t>
            </a:r>
          </a:p>
          <a:p>
            <a:pPr lvl="1"/>
            <a:r>
              <a:rPr lang="en-GB" dirty="0"/>
              <a:t>implicitly (top-down, general approaches)</a:t>
            </a:r>
          </a:p>
          <a:p>
            <a:r>
              <a:rPr lang="en-GB" sz="3200" dirty="0"/>
              <a:t>There will always be a limitation that it is not possible to predict all future technologies</a:t>
            </a:r>
          </a:p>
        </p:txBody>
      </p:sp>
    </p:spTree>
    <p:extLst>
      <p:ext uri="{BB962C8B-B14F-4D97-AF65-F5344CB8AC3E}">
        <p14:creationId xmlns:p14="http://schemas.microsoft.com/office/powerpoint/2010/main" val="540882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00005" y="132548"/>
            <a:ext cx="11674940" cy="2387600"/>
          </a:xfrm>
        </p:spPr>
        <p:txBody>
          <a:bodyPr>
            <a:normAutofit/>
          </a:bodyPr>
          <a:lstStyle/>
          <a:p>
            <a:r>
              <a:rPr lang="en-US" altLang="ja-JP" sz="7200" b="1" dirty="0">
                <a:solidFill>
                  <a:srgbClr val="0070C0"/>
                </a:solidFill>
                <a:latin typeface="+mn-lt"/>
              </a:rPr>
              <a:t>3</a:t>
            </a:r>
            <a:r>
              <a:rPr kumimoji="1" lang="en-US" altLang="ja-JP" sz="7200" b="1" dirty="0" smtClean="0">
                <a:solidFill>
                  <a:srgbClr val="0070C0"/>
                </a:solidFill>
                <a:latin typeface="+mn-lt"/>
              </a:rPr>
              <a:t>.FTT Description and its Linkage to E3ME</a:t>
            </a:r>
            <a:endParaRPr kumimoji="1" lang="ja-JP" altLang="en-US" sz="7200" b="1" dirty="0">
              <a:solidFill>
                <a:srgbClr val="0070C0"/>
              </a:solidFill>
              <a:latin typeface="+mn-lt"/>
            </a:endParaRPr>
          </a:p>
        </p:txBody>
      </p:sp>
    </p:spTree>
    <p:extLst>
      <p:ext uri="{BB962C8B-B14F-4D97-AF65-F5344CB8AC3E}">
        <p14:creationId xmlns:p14="http://schemas.microsoft.com/office/powerpoint/2010/main" val="883696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Diffu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358" y="3126607"/>
            <a:ext cx="390207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1" descr="Learn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9321" y="3132957"/>
            <a:ext cx="3633787"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Grp="1" noChangeArrowheads="1"/>
          </p:cNvSpPr>
          <p:nvPr>
            <p:ph type="title"/>
          </p:nvPr>
        </p:nvSpPr>
        <p:spPr>
          <a:xfrm>
            <a:off x="875907" y="1505768"/>
            <a:ext cx="10515600" cy="1325563"/>
          </a:xfrm>
        </p:spPr>
        <p:txBody>
          <a:bodyPr/>
          <a:lstStyle/>
          <a:p>
            <a:pPr eaLnBrk="1" hangingPunct="1">
              <a:defRPr/>
            </a:pPr>
            <a:r>
              <a:rPr lang="en-US" dirty="0" smtClean="0"/>
              <a:t>Two principles of technology dynamics</a:t>
            </a:r>
            <a:endParaRPr lang="en-US" dirty="0" smtClean="0">
              <a:cs typeface="+mj-cs"/>
            </a:endParaRPr>
          </a:p>
        </p:txBody>
      </p:sp>
      <p:sp>
        <p:nvSpPr>
          <p:cNvPr id="5" name="タイトル 1"/>
          <p:cNvSpPr txBox="1">
            <a:spLocks/>
          </p:cNvSpPr>
          <p:nvPr/>
        </p:nvSpPr>
        <p:spPr>
          <a:xfrm>
            <a:off x="453633" y="-1910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GB" altLang="ja-JP" b="1" smtClean="0"/>
              <a:t>3.1 Dynamics of technology substitution</a:t>
            </a:r>
            <a:endParaRPr lang="ja-JP" altLang="en-US" b="1" dirty="0"/>
          </a:p>
        </p:txBody>
      </p:sp>
      <p:sp>
        <p:nvSpPr>
          <p:cNvPr id="6" name="Rectangle 5"/>
          <p:cNvSpPr txBox="1">
            <a:spLocks noChangeArrowheads="1"/>
          </p:cNvSpPr>
          <p:nvPr/>
        </p:nvSpPr>
        <p:spPr bwMode="auto">
          <a:xfrm>
            <a:off x="2616723" y="716994"/>
            <a:ext cx="7762188" cy="565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eaLnBrk="1" hangingPunct="1">
              <a:spcAft>
                <a:spcPts val="1200"/>
              </a:spcAft>
              <a:buFontTx/>
              <a:buNone/>
              <a:defRPr/>
            </a:pPr>
            <a:r>
              <a:rPr lang="en-GB" sz="3600" dirty="0" smtClean="0"/>
              <a:t>Going beyond optimisation:</a:t>
            </a:r>
          </a:p>
        </p:txBody>
      </p:sp>
    </p:spTree>
    <p:extLst>
      <p:ext uri="{BB962C8B-B14F-4D97-AF65-F5344CB8AC3E}">
        <p14:creationId xmlns:p14="http://schemas.microsoft.com/office/powerpoint/2010/main" val="2713140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pPr eaLnBrk="1" hangingPunct="1">
              <a:defRPr/>
            </a:pPr>
            <a:r>
              <a:rPr lang="en-US" dirty="0" smtClean="0">
                <a:cs typeface="+mj-cs"/>
              </a:rPr>
              <a:t>This abstract concept of technology diffusion</a:t>
            </a:r>
          </a:p>
        </p:txBody>
      </p:sp>
      <p:sp>
        <p:nvSpPr>
          <p:cNvPr id="26626" name="TextBox 1"/>
          <p:cNvSpPr txBox="1">
            <a:spLocks noChangeArrowheads="1"/>
          </p:cNvSpPr>
          <p:nvPr/>
        </p:nvSpPr>
        <p:spPr bwMode="auto">
          <a:xfrm>
            <a:off x="8283576" y="5721351"/>
            <a:ext cx="2417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200"/>
              <a:t>Wikipedia “Technology Diffusion”</a:t>
            </a:r>
          </a:p>
        </p:txBody>
      </p:sp>
      <p:sp>
        <p:nvSpPr>
          <p:cNvPr id="26627" name="TextBox 4"/>
          <p:cNvSpPr txBox="1">
            <a:spLocks noChangeArrowheads="1"/>
          </p:cNvSpPr>
          <p:nvPr/>
        </p:nvSpPr>
        <p:spPr bwMode="auto">
          <a:xfrm>
            <a:off x="7289801" y="5916614"/>
            <a:ext cx="3406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200"/>
              <a:t>See Technology and Global Change by Grubler</a:t>
            </a:r>
          </a:p>
        </p:txBody>
      </p:sp>
      <p:pic>
        <p:nvPicPr>
          <p:cNvPr id="26628" name="Picture 1" descr="800px-Diffusionofidea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536700"/>
            <a:ext cx="6119812"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883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923827" y="787966"/>
            <a:ext cx="10510887" cy="2481831"/>
          </a:xfrm>
          <a:prstGeom prst="rect">
            <a:avLst/>
          </a:prstGeom>
        </p:spPr>
      </p:pic>
      <p:pic>
        <p:nvPicPr>
          <p:cNvPr id="5" name="図 4"/>
          <p:cNvPicPr>
            <a:picLocks noChangeAspect="1"/>
          </p:cNvPicPr>
          <p:nvPr/>
        </p:nvPicPr>
        <p:blipFill>
          <a:blip r:embed="rId3"/>
          <a:stretch>
            <a:fillRect/>
          </a:stretch>
        </p:blipFill>
        <p:spPr>
          <a:xfrm>
            <a:off x="2110162" y="-54747"/>
            <a:ext cx="7971676" cy="830671"/>
          </a:xfrm>
          <a:prstGeom prst="rect">
            <a:avLst/>
          </a:prstGeom>
        </p:spPr>
      </p:pic>
      <p:pic>
        <p:nvPicPr>
          <p:cNvPr id="6" name="図 5"/>
          <p:cNvPicPr>
            <a:picLocks noChangeAspect="1"/>
          </p:cNvPicPr>
          <p:nvPr/>
        </p:nvPicPr>
        <p:blipFill>
          <a:blip r:embed="rId4"/>
          <a:stretch>
            <a:fillRect/>
          </a:stretch>
        </p:blipFill>
        <p:spPr>
          <a:xfrm>
            <a:off x="923827" y="3293880"/>
            <a:ext cx="10925666" cy="3215296"/>
          </a:xfrm>
          <a:prstGeom prst="rect">
            <a:avLst/>
          </a:prstGeom>
        </p:spPr>
      </p:pic>
      <p:sp>
        <p:nvSpPr>
          <p:cNvPr id="7" name="テキスト ボックス 6"/>
          <p:cNvSpPr txBox="1"/>
          <p:nvPr/>
        </p:nvSpPr>
        <p:spPr>
          <a:xfrm>
            <a:off x="706224" y="6278343"/>
            <a:ext cx="5661293" cy="461665"/>
          </a:xfrm>
          <a:prstGeom prst="rect">
            <a:avLst/>
          </a:prstGeom>
          <a:noFill/>
        </p:spPr>
        <p:txBody>
          <a:bodyPr wrap="none" rtlCol="0">
            <a:spAutoFit/>
          </a:bodyPr>
          <a:lstStyle/>
          <a:p>
            <a:r>
              <a:rPr kumimoji="1" lang="en-US" altLang="ja-JP" sz="2400" b="1" dirty="0" smtClean="0"/>
              <a:t>By Prof. Neil Strachan, UCL Energy Institute</a:t>
            </a:r>
            <a:endParaRPr kumimoji="1" lang="ja-JP" altLang="en-US" sz="2400" b="1" dirty="0"/>
          </a:p>
        </p:txBody>
      </p:sp>
      <p:sp>
        <p:nvSpPr>
          <p:cNvPr id="8" name="テキスト ボックス 7"/>
          <p:cNvSpPr txBox="1"/>
          <p:nvPr/>
        </p:nvSpPr>
        <p:spPr>
          <a:xfrm>
            <a:off x="1404520" y="-26456"/>
            <a:ext cx="705642" cy="584775"/>
          </a:xfrm>
          <a:prstGeom prst="rect">
            <a:avLst/>
          </a:prstGeom>
          <a:noFill/>
        </p:spPr>
        <p:txBody>
          <a:bodyPr wrap="none" rtlCol="0">
            <a:spAutoFit/>
          </a:bodyPr>
          <a:lstStyle/>
          <a:p>
            <a:r>
              <a:rPr kumimoji="1" lang="en-US" altLang="ja-JP" sz="3200" b="1" dirty="0" smtClean="0"/>
              <a:t>1.1</a:t>
            </a:r>
            <a:endParaRPr kumimoji="1" lang="ja-JP" altLang="en-US" sz="3200" b="1" dirty="0"/>
          </a:p>
        </p:txBody>
      </p:sp>
    </p:spTree>
    <p:extLst>
      <p:ext uri="{BB962C8B-B14F-4D97-AF65-F5344CB8AC3E}">
        <p14:creationId xmlns:p14="http://schemas.microsoft.com/office/powerpoint/2010/main" val="37842766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pPr eaLnBrk="1" hangingPunct="1">
              <a:defRPr/>
            </a:pPr>
            <a:r>
              <a:rPr lang="en-US" dirty="0"/>
              <a:t>Historical evolution of </a:t>
            </a:r>
            <a:r>
              <a:rPr lang="en-US" dirty="0" smtClean="0"/>
              <a:t>energy use</a:t>
            </a:r>
            <a:endParaRPr lang="en-US" dirty="0" smtClean="0">
              <a:cs typeface="+mj-cs"/>
            </a:endParaRPr>
          </a:p>
        </p:txBody>
      </p:sp>
      <p:pic>
        <p:nvPicPr>
          <p:cNvPr id="27650" name="Picture 7170" descr="MArchett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5938" y="1341439"/>
            <a:ext cx="5656262"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1"/>
          <p:cNvSpPr txBox="1">
            <a:spLocks noChangeArrowheads="1"/>
          </p:cNvSpPr>
          <p:nvPr/>
        </p:nvSpPr>
        <p:spPr bwMode="auto">
          <a:xfrm>
            <a:off x="7189789" y="5721351"/>
            <a:ext cx="3525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t>Marchetti &amp; Nakicenovic </a:t>
            </a:r>
            <a:r>
              <a:rPr lang="en-US" altLang="en-US" sz="1200" i="1"/>
              <a:t>Tech. Rep. IIASA</a:t>
            </a:r>
            <a:r>
              <a:rPr lang="en-US" altLang="en-US" sz="1200"/>
              <a:t> (1978)</a:t>
            </a:r>
          </a:p>
        </p:txBody>
      </p:sp>
      <p:sp>
        <p:nvSpPr>
          <p:cNvPr id="27652" name="TextBox 4"/>
          <p:cNvSpPr txBox="1">
            <a:spLocks noChangeArrowheads="1"/>
          </p:cNvSpPr>
          <p:nvPr/>
        </p:nvSpPr>
        <p:spPr bwMode="auto">
          <a:xfrm>
            <a:off x="7010400" y="5916614"/>
            <a:ext cx="3740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t>See also Technology and Global Change by Grubler</a:t>
            </a:r>
          </a:p>
        </p:txBody>
      </p:sp>
    </p:spTree>
    <p:extLst>
      <p:ext uri="{BB962C8B-B14F-4D97-AF65-F5344CB8AC3E}">
        <p14:creationId xmlns:p14="http://schemas.microsoft.com/office/powerpoint/2010/main" val="19653431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Ste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4538" y="3533775"/>
            <a:ext cx="390525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Grp="1" noChangeArrowheads="1"/>
          </p:cNvSpPr>
          <p:nvPr>
            <p:ph type="title"/>
          </p:nvPr>
        </p:nvSpPr>
        <p:spPr/>
        <p:txBody>
          <a:bodyPr/>
          <a:lstStyle/>
          <a:p>
            <a:pPr eaLnBrk="1" hangingPunct="1">
              <a:defRPr/>
            </a:pPr>
            <a:r>
              <a:rPr lang="en-US" dirty="0" smtClean="0">
                <a:cs typeface="+mj-cs"/>
              </a:rPr>
              <a:t>Historical change in infrastructure and methods</a:t>
            </a:r>
          </a:p>
        </p:txBody>
      </p:sp>
      <p:sp>
        <p:nvSpPr>
          <p:cNvPr id="29699" name="TextBox 3"/>
          <p:cNvSpPr txBox="1">
            <a:spLocks noChangeArrowheads="1"/>
          </p:cNvSpPr>
          <p:nvPr/>
        </p:nvSpPr>
        <p:spPr bwMode="auto">
          <a:xfrm>
            <a:off x="7277101" y="5949951"/>
            <a:ext cx="3484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t>Grubler, Nakicenovic, Victor, Energy Policy 1999</a:t>
            </a:r>
          </a:p>
        </p:txBody>
      </p:sp>
      <p:pic>
        <p:nvPicPr>
          <p:cNvPr id="29700" name="Picture 2" descr="Canals_etc.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1463" y="1287463"/>
            <a:ext cx="4737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7169"/>
          <p:cNvSpPr txBox="1">
            <a:spLocks noChangeArrowheads="1"/>
          </p:cNvSpPr>
          <p:nvPr/>
        </p:nvSpPr>
        <p:spPr bwMode="auto">
          <a:xfrm>
            <a:off x="1684338" y="4335463"/>
            <a:ext cx="2495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e.g.</a:t>
            </a:r>
          </a:p>
          <a:p>
            <a:pPr eaLnBrk="1" hangingPunct="1"/>
            <a:r>
              <a:rPr lang="en-US" altLang="en-US"/>
              <a:t>Steel production:</a:t>
            </a:r>
          </a:p>
        </p:txBody>
      </p:sp>
      <p:sp>
        <p:nvSpPr>
          <p:cNvPr id="29702" name="TextBox 7169"/>
          <p:cNvSpPr txBox="1">
            <a:spLocks noChangeArrowheads="1"/>
          </p:cNvSpPr>
          <p:nvPr/>
        </p:nvSpPr>
        <p:spPr bwMode="auto">
          <a:xfrm>
            <a:off x="1712913" y="2205039"/>
            <a:ext cx="2082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Infrastructure:</a:t>
            </a:r>
          </a:p>
        </p:txBody>
      </p:sp>
    </p:spTree>
    <p:extLst>
      <p:ext uri="{BB962C8B-B14F-4D97-AF65-F5344CB8AC3E}">
        <p14:creationId xmlns:p14="http://schemas.microsoft.com/office/powerpoint/2010/main" val="3026362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pPr eaLnBrk="1" hangingPunct="1">
              <a:defRPr/>
            </a:pPr>
            <a:r>
              <a:rPr lang="en-US" dirty="0" smtClean="0">
                <a:cs typeface="+mj-cs"/>
              </a:rPr>
              <a:t>Empirical learning-by-doing</a:t>
            </a:r>
          </a:p>
        </p:txBody>
      </p:sp>
      <p:pic>
        <p:nvPicPr>
          <p:cNvPr id="30722" name="Picture 1" descr="Learning_Grubl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251" y="1317626"/>
            <a:ext cx="54768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6199188" y="5949951"/>
            <a:ext cx="3484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t>Grubler, Nakicenovic, Victor, Energy Policy 1999</a:t>
            </a:r>
          </a:p>
        </p:txBody>
      </p:sp>
    </p:spTree>
    <p:extLst>
      <p:ext uri="{BB962C8B-B14F-4D97-AF65-F5344CB8AC3E}">
        <p14:creationId xmlns:p14="http://schemas.microsoft.com/office/powerpoint/2010/main" val="227355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2291944" y="1170899"/>
            <a:ext cx="6247418" cy="5424191"/>
            <a:chOff x="1540365" y="1060376"/>
            <a:chExt cx="9709889" cy="7488207"/>
          </a:xfrm>
        </p:grpSpPr>
        <p:pic>
          <p:nvPicPr>
            <p:cNvPr id="3" name="Picture 34" descr="Distribu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78" y="1060376"/>
              <a:ext cx="8453120" cy="3099477"/>
            </a:xfrm>
            <a:prstGeom prst="rect">
              <a:avLst/>
            </a:prstGeom>
          </p:spPr>
        </p:pic>
        <p:sp>
          <p:nvSpPr>
            <p:cNvPr id="4" name="Rectangle 35"/>
            <p:cNvSpPr/>
            <p:nvPr/>
          </p:nvSpPr>
          <p:spPr>
            <a:xfrm rot="16200000">
              <a:off x="885659" y="2140058"/>
              <a:ext cx="1973141" cy="663729"/>
            </a:xfrm>
            <a:prstGeom prst="rect">
              <a:avLst/>
            </a:prstGeom>
          </p:spPr>
          <p:txBody>
            <a:bodyPr wrap="none" lIns="130046" tIns="65023" rIns="130046" bIns="65023">
              <a:spAutoFit/>
            </a:bodyPr>
            <a:lstStyle/>
            <a:p>
              <a:r>
                <a:rPr lang="en-GB" sz="1400" dirty="0">
                  <a:solidFill>
                    <a:srgbClr val="003E72"/>
                  </a:solidFill>
                  <a:latin typeface="Arial"/>
                  <a:ea typeface="ＭＳ Ｐゴシック"/>
                </a:rPr>
                <a:t>Adoption</a:t>
              </a:r>
              <a:r>
                <a:rPr lang="en-GB" sz="2300" dirty="0">
                  <a:solidFill>
                    <a:srgbClr val="003E72"/>
                  </a:solidFill>
                  <a:latin typeface="Arial"/>
                  <a:ea typeface="ＭＳ Ｐゴシック"/>
                </a:rPr>
                <a:t> </a:t>
              </a:r>
              <a:r>
                <a:rPr lang="en-GB" sz="1400" dirty="0">
                  <a:solidFill>
                    <a:srgbClr val="003E72"/>
                  </a:solidFill>
                  <a:latin typeface="Arial"/>
                  <a:ea typeface="ＭＳ Ｐゴシック"/>
                </a:rPr>
                <a:t>rate</a:t>
              </a:r>
              <a:endParaRPr lang="en-US" sz="1400" dirty="0"/>
            </a:p>
          </p:txBody>
        </p:sp>
        <p:grpSp>
          <p:nvGrpSpPr>
            <p:cNvPr id="5" name="Group 36"/>
            <p:cNvGrpSpPr/>
            <p:nvPr/>
          </p:nvGrpSpPr>
          <p:grpSpPr>
            <a:xfrm>
              <a:off x="1611083" y="1060377"/>
              <a:ext cx="9639171" cy="7488206"/>
              <a:chOff x="1611083" y="1060377"/>
              <a:chExt cx="9639171" cy="7488206"/>
            </a:xfrm>
          </p:grpSpPr>
          <p:cxnSp>
            <p:nvCxnSpPr>
              <p:cNvPr id="7" name="Straight Arrow Connector 38"/>
              <p:cNvCxnSpPr/>
              <p:nvPr/>
            </p:nvCxnSpPr>
            <p:spPr>
              <a:xfrm flipV="1">
                <a:off x="2112978" y="1060377"/>
                <a:ext cx="0" cy="28803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39"/>
              <p:cNvCxnSpPr/>
              <p:nvPr/>
            </p:nvCxnSpPr>
            <p:spPr>
              <a:xfrm flipV="1">
                <a:off x="2112981" y="5214688"/>
                <a:ext cx="1" cy="28803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40"/>
              <p:cNvCxnSpPr/>
              <p:nvPr/>
            </p:nvCxnSpPr>
            <p:spPr>
              <a:xfrm>
                <a:off x="2112980" y="8095047"/>
                <a:ext cx="84531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41"/>
              <p:cNvCxnSpPr/>
              <p:nvPr/>
            </p:nvCxnSpPr>
            <p:spPr>
              <a:xfrm>
                <a:off x="3584657" y="3983653"/>
                <a:ext cx="0" cy="41113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42"/>
              <p:cNvCxnSpPr/>
              <p:nvPr/>
            </p:nvCxnSpPr>
            <p:spPr>
              <a:xfrm>
                <a:off x="4787880" y="3940736"/>
                <a:ext cx="0" cy="41113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43"/>
              <p:cNvCxnSpPr/>
              <p:nvPr/>
            </p:nvCxnSpPr>
            <p:spPr>
              <a:xfrm>
                <a:off x="6477393" y="3983653"/>
                <a:ext cx="0" cy="411139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44"/>
              <p:cNvCxnSpPr/>
              <p:nvPr/>
            </p:nvCxnSpPr>
            <p:spPr>
              <a:xfrm>
                <a:off x="8166906" y="3983653"/>
                <a:ext cx="0" cy="411139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4" name="Arc 45"/>
              <p:cNvSpPr/>
              <p:nvPr/>
            </p:nvSpPr>
            <p:spPr>
              <a:xfrm flipH="1" flipV="1">
                <a:off x="2433303" y="2254953"/>
                <a:ext cx="7570389" cy="5407913"/>
              </a:xfrm>
              <a:prstGeom prst="arc">
                <a:avLst>
                  <a:gd name="adj1" fmla="val 16219139"/>
                  <a:gd name="adj2" fmla="val 21179651"/>
                </a:avLst>
              </a:prstGeom>
            </p:spPr>
            <p:style>
              <a:lnRef idx="2">
                <a:schemeClr val="accent1"/>
              </a:lnRef>
              <a:fillRef idx="0">
                <a:schemeClr val="accent1"/>
              </a:fillRef>
              <a:effectRef idx="1">
                <a:schemeClr val="accent1"/>
              </a:effectRef>
              <a:fontRef idx="minor">
                <a:schemeClr val="tx1"/>
              </a:fontRef>
            </p:style>
            <p:txBody>
              <a:bodyPr lIns="130046" tIns="65023" rIns="130046" bIns="65023" rtlCol="0" anchor="ctr"/>
              <a:lstStyle/>
              <a:p>
                <a:pPr algn="ctr"/>
                <a:endParaRPr lang="en-US"/>
              </a:p>
            </p:txBody>
          </p:sp>
          <p:sp>
            <p:nvSpPr>
              <p:cNvPr id="15" name="Rectangle 46"/>
              <p:cNvSpPr/>
              <p:nvPr/>
            </p:nvSpPr>
            <p:spPr>
              <a:xfrm rot="16200000">
                <a:off x="1389947" y="5494327"/>
                <a:ext cx="916564" cy="474292"/>
              </a:xfrm>
              <a:prstGeom prst="rect">
                <a:avLst/>
              </a:prstGeom>
            </p:spPr>
            <p:txBody>
              <a:bodyPr wrap="none" lIns="130046" tIns="65023" rIns="130046" bIns="65023">
                <a:spAutoFit/>
              </a:bodyPr>
              <a:lstStyle/>
              <a:p>
                <a:r>
                  <a:rPr lang="en-GB" sz="1400" dirty="0">
                    <a:solidFill>
                      <a:srgbClr val="003E72"/>
                    </a:solidFill>
                    <a:latin typeface="Arial"/>
                    <a:ea typeface="ＭＳ Ｐゴシック"/>
                  </a:rPr>
                  <a:t>Cost</a:t>
                </a:r>
                <a:endParaRPr lang="en-US" sz="1400" dirty="0"/>
              </a:p>
            </p:txBody>
          </p:sp>
          <p:sp>
            <p:nvSpPr>
              <p:cNvPr id="16" name="Rectangle 47"/>
              <p:cNvSpPr/>
              <p:nvPr/>
            </p:nvSpPr>
            <p:spPr>
              <a:xfrm>
                <a:off x="9477998" y="8045152"/>
                <a:ext cx="893856" cy="503431"/>
              </a:xfrm>
              <a:prstGeom prst="rect">
                <a:avLst/>
              </a:prstGeom>
            </p:spPr>
            <p:txBody>
              <a:bodyPr wrap="none" lIns="130046" tIns="65023" rIns="130046" bIns="65023">
                <a:spAutoFit/>
              </a:bodyPr>
              <a:lstStyle/>
              <a:p>
                <a:pPr algn="r"/>
                <a:r>
                  <a:rPr lang="fr-CA" sz="1400" dirty="0">
                    <a:solidFill>
                      <a:srgbClr val="003E72"/>
                    </a:solidFill>
                    <a:latin typeface="Arial"/>
                    <a:ea typeface="ＭＳ Ｐゴシック"/>
                  </a:rPr>
                  <a:t>Time</a:t>
                </a:r>
                <a:endParaRPr lang="en-GB" sz="1400" dirty="0">
                  <a:solidFill>
                    <a:srgbClr val="003E72"/>
                  </a:solidFill>
                  <a:latin typeface="Arial"/>
                  <a:ea typeface="ＭＳ Ｐゴシック"/>
                </a:endParaRPr>
              </a:p>
            </p:txBody>
          </p:sp>
          <p:cxnSp>
            <p:nvCxnSpPr>
              <p:cNvPr id="17" name="Straight Connector 48"/>
              <p:cNvCxnSpPr/>
              <p:nvPr/>
            </p:nvCxnSpPr>
            <p:spPr>
              <a:xfrm>
                <a:off x="6196732" y="7662865"/>
                <a:ext cx="3598551"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49"/>
              <p:cNvSpPr/>
              <p:nvPr/>
            </p:nvSpPr>
            <p:spPr>
              <a:xfrm>
                <a:off x="8151889" y="5924089"/>
                <a:ext cx="3098365" cy="891812"/>
              </a:xfrm>
              <a:prstGeom prst="rect">
                <a:avLst/>
              </a:prstGeom>
            </p:spPr>
            <p:txBody>
              <a:bodyPr wrap="square" lIns="130046" tIns="65023" rIns="130046" bIns="65023">
                <a:spAutoFit/>
              </a:bodyPr>
              <a:lstStyle/>
              <a:p>
                <a:r>
                  <a:rPr lang="en-GB" sz="1400" dirty="0">
                    <a:solidFill>
                      <a:srgbClr val="003E72"/>
                    </a:solidFill>
                    <a:latin typeface="Arial"/>
                    <a:ea typeface="ＭＳ Ｐゴシック"/>
                  </a:rPr>
                  <a:t>Diffusion and learning </a:t>
                </a:r>
                <a:r>
                  <a:rPr lang="en-GB" sz="1400" dirty="0" smtClean="0">
                    <a:solidFill>
                      <a:srgbClr val="003E72"/>
                    </a:solidFill>
                    <a:latin typeface="Arial"/>
                    <a:ea typeface="ＭＳ Ｐゴシック"/>
                  </a:rPr>
                  <a:t>interact</a:t>
                </a:r>
                <a:endParaRPr lang="en-GB" sz="1400" dirty="0">
                  <a:solidFill>
                    <a:srgbClr val="003E72"/>
                  </a:solidFill>
                  <a:latin typeface="Arial"/>
                  <a:ea typeface="ＭＳ Ｐゴシック"/>
                </a:endParaRPr>
              </a:p>
            </p:txBody>
          </p:sp>
        </p:grpSp>
        <p:sp>
          <p:nvSpPr>
            <p:cNvPr id="6" name="Rectangle 37"/>
            <p:cNvSpPr/>
            <p:nvPr/>
          </p:nvSpPr>
          <p:spPr>
            <a:xfrm>
              <a:off x="9471579" y="3983654"/>
              <a:ext cx="893856" cy="503431"/>
            </a:xfrm>
            <a:prstGeom prst="rect">
              <a:avLst/>
            </a:prstGeom>
          </p:spPr>
          <p:txBody>
            <a:bodyPr wrap="none" lIns="130046" tIns="65023" rIns="130046" bIns="65023">
              <a:spAutoFit/>
            </a:bodyPr>
            <a:lstStyle/>
            <a:p>
              <a:r>
                <a:rPr lang="en-GB" sz="1400" dirty="0">
                  <a:solidFill>
                    <a:srgbClr val="003E72"/>
                  </a:solidFill>
                  <a:latin typeface="Arial"/>
                  <a:ea typeface="ＭＳ Ｐゴシック"/>
                </a:rPr>
                <a:t>Time</a:t>
              </a:r>
              <a:endParaRPr lang="en-US" sz="1400" dirty="0"/>
            </a:p>
          </p:txBody>
        </p:sp>
      </p:grpSp>
      <p:sp>
        <p:nvSpPr>
          <p:cNvPr id="19" name="正方形/長方形 18"/>
          <p:cNvSpPr/>
          <p:nvPr/>
        </p:nvSpPr>
        <p:spPr>
          <a:xfrm>
            <a:off x="2158810" y="158367"/>
            <a:ext cx="6909840" cy="523220"/>
          </a:xfrm>
          <a:prstGeom prst="rect">
            <a:avLst/>
          </a:prstGeom>
        </p:spPr>
        <p:txBody>
          <a:bodyPr wrap="none">
            <a:spAutoFit/>
          </a:bodyPr>
          <a:lstStyle/>
          <a:p>
            <a:pPr lvl="0">
              <a:spcAft>
                <a:spcPts val="853"/>
              </a:spcAft>
              <a:buSzPts val="1800"/>
            </a:pPr>
            <a:r>
              <a:rPr lang="en-GB" altLang="ja-JP" sz="2800" b="1" dirty="0">
                <a:solidFill>
                  <a:srgbClr val="003E72"/>
                </a:solidFill>
                <a:latin typeface="Arial"/>
                <a:ea typeface="ＭＳ Ｐゴシック"/>
              </a:rPr>
              <a:t>Technological learning </a:t>
            </a:r>
            <a:r>
              <a:rPr lang="en-GB" altLang="ja-JP" sz="2800" b="1" dirty="0" smtClean="0">
                <a:solidFill>
                  <a:srgbClr val="003E72"/>
                </a:solidFill>
                <a:latin typeface="Arial"/>
                <a:ea typeface="ＭＳ Ｐゴシック"/>
              </a:rPr>
              <a:t>and cost impact</a:t>
            </a:r>
            <a:endParaRPr lang="en-GB" altLang="ja-JP" sz="2800" b="1" dirty="0">
              <a:solidFill>
                <a:srgbClr val="003E72"/>
              </a:solidFill>
              <a:latin typeface="Arial"/>
              <a:ea typeface="ＭＳ Ｐゴシック"/>
            </a:endParaRPr>
          </a:p>
        </p:txBody>
      </p:sp>
    </p:spTree>
    <p:extLst>
      <p:ext uri="{BB962C8B-B14F-4D97-AF65-F5344CB8AC3E}">
        <p14:creationId xmlns:p14="http://schemas.microsoft.com/office/powerpoint/2010/main" val="1265486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0032" y="768693"/>
            <a:ext cx="5952744" cy="5424825"/>
          </a:xfrm>
          <a:prstGeom prst="rect">
            <a:avLst/>
          </a:prstGeom>
        </p:spPr>
      </p:pic>
      <p:sp>
        <p:nvSpPr>
          <p:cNvPr id="3" name="Rectangle 51"/>
          <p:cNvSpPr/>
          <p:nvPr/>
        </p:nvSpPr>
        <p:spPr>
          <a:xfrm>
            <a:off x="3829140" y="6334780"/>
            <a:ext cx="6192684" cy="523220"/>
          </a:xfrm>
          <a:prstGeom prst="rect">
            <a:avLst/>
          </a:prstGeom>
        </p:spPr>
        <p:txBody>
          <a:bodyPr wrap="square">
            <a:spAutoFit/>
          </a:bodyPr>
          <a:lstStyle/>
          <a:p>
            <a:r>
              <a:rPr lang="en-GB" sz="1400" dirty="0">
                <a:solidFill>
                  <a:srgbClr val="003E72"/>
                </a:solidFill>
                <a:latin typeface="Arial"/>
                <a:ea typeface="ＭＳ Ｐゴシック"/>
              </a:rPr>
              <a:t>FTT:Heat simulation of future solar thermal heating costs, by country</a:t>
            </a:r>
            <a:br>
              <a:rPr lang="en-GB" sz="1400" dirty="0">
                <a:solidFill>
                  <a:srgbClr val="003E72"/>
                </a:solidFill>
                <a:latin typeface="Arial"/>
                <a:ea typeface="ＭＳ Ｐゴシック"/>
              </a:rPr>
            </a:br>
            <a:r>
              <a:rPr lang="en-GB" sz="1400" dirty="0">
                <a:solidFill>
                  <a:srgbClr val="003E72"/>
                </a:solidFill>
                <a:latin typeface="Arial"/>
                <a:ea typeface="ＭＳ Ｐゴシック"/>
              </a:rPr>
              <a:t>(assuming a continuation of current policies).</a:t>
            </a:r>
          </a:p>
        </p:txBody>
      </p:sp>
      <p:sp>
        <p:nvSpPr>
          <p:cNvPr id="5" name="正方形/長方形 4"/>
          <p:cNvSpPr/>
          <p:nvPr/>
        </p:nvSpPr>
        <p:spPr>
          <a:xfrm>
            <a:off x="2912954" y="0"/>
            <a:ext cx="6909840" cy="523220"/>
          </a:xfrm>
          <a:prstGeom prst="rect">
            <a:avLst/>
          </a:prstGeom>
        </p:spPr>
        <p:txBody>
          <a:bodyPr wrap="none">
            <a:spAutoFit/>
          </a:bodyPr>
          <a:lstStyle/>
          <a:p>
            <a:pPr lvl="0">
              <a:spcAft>
                <a:spcPts val="853"/>
              </a:spcAft>
              <a:buSzPts val="1800"/>
            </a:pPr>
            <a:r>
              <a:rPr lang="en-GB" altLang="ja-JP" sz="2800" b="1" dirty="0">
                <a:solidFill>
                  <a:srgbClr val="003E72"/>
                </a:solidFill>
                <a:latin typeface="Arial"/>
                <a:ea typeface="ＭＳ Ｐゴシック"/>
              </a:rPr>
              <a:t>Technological learning </a:t>
            </a:r>
            <a:r>
              <a:rPr lang="en-GB" altLang="ja-JP" sz="2800" b="1" dirty="0" smtClean="0">
                <a:solidFill>
                  <a:srgbClr val="003E72"/>
                </a:solidFill>
                <a:latin typeface="Arial"/>
                <a:ea typeface="ＭＳ Ｐゴシック"/>
              </a:rPr>
              <a:t>and cost impact</a:t>
            </a:r>
            <a:endParaRPr lang="en-GB" altLang="ja-JP" sz="2800" b="1" dirty="0">
              <a:solidFill>
                <a:srgbClr val="003E72"/>
              </a:solidFill>
              <a:latin typeface="Arial"/>
              <a:ea typeface="ＭＳ Ｐゴシック"/>
            </a:endParaRPr>
          </a:p>
        </p:txBody>
      </p:sp>
      <p:sp>
        <p:nvSpPr>
          <p:cNvPr id="7" name="テキスト ボックス 6"/>
          <p:cNvSpPr txBox="1"/>
          <p:nvPr/>
        </p:nvSpPr>
        <p:spPr>
          <a:xfrm>
            <a:off x="9257186" y="396598"/>
            <a:ext cx="2651880" cy="461665"/>
          </a:xfrm>
          <a:prstGeom prst="rect">
            <a:avLst/>
          </a:prstGeom>
          <a:noFill/>
        </p:spPr>
        <p:txBody>
          <a:bodyPr wrap="none" rtlCol="0">
            <a:spAutoFit/>
          </a:bodyPr>
          <a:lstStyle/>
          <a:p>
            <a:r>
              <a:rPr kumimoji="1" lang="en-US" altLang="ja-JP" sz="2400" dirty="0" smtClean="0"/>
              <a:t>By Florian </a:t>
            </a:r>
            <a:r>
              <a:rPr kumimoji="1" lang="en-US" altLang="ja-JP" sz="2400" dirty="0" err="1" smtClean="0"/>
              <a:t>Knobloch</a:t>
            </a:r>
            <a:endParaRPr kumimoji="1" lang="ja-JP" altLang="en-US" sz="2400" dirty="0"/>
          </a:p>
        </p:txBody>
      </p:sp>
    </p:spTree>
    <p:extLst>
      <p:ext uri="{BB962C8B-B14F-4D97-AF65-F5344CB8AC3E}">
        <p14:creationId xmlns:p14="http://schemas.microsoft.com/office/powerpoint/2010/main" val="501558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stretch>
            <a:fillRect/>
          </a:stretch>
        </p:blipFill>
        <p:spPr>
          <a:xfrm>
            <a:off x="385001" y="1114642"/>
            <a:ext cx="11477796" cy="3900533"/>
          </a:xfrm>
          <a:prstGeom prst="rect">
            <a:avLst/>
          </a:prstGeom>
        </p:spPr>
      </p:pic>
      <p:sp>
        <p:nvSpPr>
          <p:cNvPr id="3" name="Rectangle 20"/>
          <p:cNvSpPr/>
          <p:nvPr/>
        </p:nvSpPr>
        <p:spPr>
          <a:xfrm>
            <a:off x="921222" y="5092119"/>
            <a:ext cx="3543163" cy="1077218"/>
          </a:xfrm>
          <a:prstGeom prst="rect">
            <a:avLst/>
          </a:prstGeom>
        </p:spPr>
        <p:txBody>
          <a:bodyPr wrap="square">
            <a:spAutoFit/>
          </a:bodyPr>
          <a:lstStyle/>
          <a:p>
            <a:pPr lvl="0">
              <a:spcAft>
                <a:spcPts val="853"/>
              </a:spcAft>
              <a:buSzPts val="1800"/>
            </a:pPr>
            <a:r>
              <a:rPr lang="en-GB" sz="1600" dirty="0" smtClean="0">
                <a:latin typeface="Arial"/>
                <a:ea typeface="ＭＳ Ｐゴシック"/>
              </a:rPr>
              <a:t>Technological learning mainly reduces cost of </a:t>
            </a:r>
            <a:br>
              <a:rPr lang="en-GB" sz="1600" dirty="0" smtClean="0">
                <a:latin typeface="Arial"/>
                <a:ea typeface="ＭＳ Ｐゴシック"/>
              </a:rPr>
            </a:br>
            <a:r>
              <a:rPr lang="en-GB" sz="1600" dirty="0" smtClean="0">
                <a:latin typeface="Arial"/>
                <a:ea typeface="ＭＳ Ｐゴシック"/>
              </a:rPr>
              <a:t>solar thermal, heat pumps and modern biomass. </a:t>
            </a:r>
            <a:endParaRPr lang="en-GB" sz="1600" dirty="0">
              <a:latin typeface="Arial"/>
              <a:ea typeface="ＭＳ Ｐゴシック"/>
            </a:endParaRPr>
          </a:p>
        </p:txBody>
      </p:sp>
      <p:sp>
        <p:nvSpPr>
          <p:cNvPr id="4" name="Rectangle 21"/>
          <p:cNvSpPr/>
          <p:nvPr/>
        </p:nvSpPr>
        <p:spPr>
          <a:xfrm>
            <a:off x="4595152" y="5092119"/>
            <a:ext cx="3281629" cy="830997"/>
          </a:xfrm>
          <a:prstGeom prst="rect">
            <a:avLst/>
          </a:prstGeom>
        </p:spPr>
        <p:txBody>
          <a:bodyPr wrap="square">
            <a:spAutoFit/>
          </a:bodyPr>
          <a:lstStyle/>
          <a:p>
            <a:pPr lvl="0">
              <a:spcAft>
                <a:spcPts val="853"/>
              </a:spcAft>
              <a:buSzPts val="1800"/>
            </a:pPr>
            <a:r>
              <a:rPr lang="en-GB" sz="1600" dirty="0" smtClean="0">
                <a:latin typeface="Arial"/>
                <a:ea typeface="ＭＳ Ｐゴシック"/>
              </a:rPr>
              <a:t>The carbon tax increases the cost of coal, oil </a:t>
            </a:r>
            <a:br>
              <a:rPr lang="en-GB" sz="1600" dirty="0" smtClean="0">
                <a:latin typeface="Arial"/>
                <a:ea typeface="ＭＳ Ｐゴシック"/>
              </a:rPr>
            </a:br>
            <a:r>
              <a:rPr lang="en-GB" sz="1600" dirty="0" smtClean="0">
                <a:latin typeface="Arial"/>
                <a:ea typeface="ＭＳ Ｐゴシック"/>
              </a:rPr>
              <a:t>and gas-bases heating.</a:t>
            </a:r>
            <a:endParaRPr lang="en-GB" sz="1600" dirty="0">
              <a:latin typeface="Arial"/>
              <a:ea typeface="ＭＳ Ｐゴシック"/>
            </a:endParaRPr>
          </a:p>
        </p:txBody>
      </p:sp>
      <p:sp>
        <p:nvSpPr>
          <p:cNvPr id="5" name="Rectangle 22"/>
          <p:cNvSpPr/>
          <p:nvPr/>
        </p:nvSpPr>
        <p:spPr>
          <a:xfrm>
            <a:off x="7876781" y="5015175"/>
            <a:ext cx="4057674" cy="1569660"/>
          </a:xfrm>
          <a:prstGeom prst="rect">
            <a:avLst/>
          </a:prstGeom>
        </p:spPr>
        <p:txBody>
          <a:bodyPr wrap="square">
            <a:spAutoFit/>
          </a:bodyPr>
          <a:lstStyle/>
          <a:p>
            <a:pPr lvl="0">
              <a:spcAft>
                <a:spcPts val="853"/>
              </a:spcAft>
              <a:buSzPts val="1800"/>
            </a:pPr>
            <a:r>
              <a:rPr lang="en-GB" sz="1600" dirty="0" smtClean="0">
                <a:latin typeface="Arial"/>
                <a:ea typeface="ＭＳ Ｐゴシック"/>
              </a:rPr>
              <a:t>The subsidy decreases the cost of renewables. Although</a:t>
            </a:r>
            <a:br>
              <a:rPr lang="en-GB" sz="1600" dirty="0" smtClean="0">
                <a:latin typeface="Arial"/>
                <a:ea typeface="ＭＳ Ｐゴシック"/>
              </a:rPr>
            </a:br>
            <a:r>
              <a:rPr lang="en-GB" sz="1600" dirty="0" smtClean="0">
                <a:latin typeface="Arial"/>
                <a:ea typeface="ＭＳ Ｐゴシック"/>
              </a:rPr>
              <a:t>it is phased out after 2030, costs remain at a much lower</a:t>
            </a:r>
            <a:br>
              <a:rPr lang="en-GB" sz="1600" dirty="0" smtClean="0">
                <a:latin typeface="Arial"/>
                <a:ea typeface="ＭＳ Ｐゴシック"/>
              </a:rPr>
            </a:br>
            <a:r>
              <a:rPr lang="en-GB" sz="1600" dirty="0" smtClean="0">
                <a:latin typeface="Arial"/>
                <a:ea typeface="ＭＳ Ｐゴシック"/>
              </a:rPr>
              <a:t>level, due to technological learning in the meantime.</a:t>
            </a:r>
            <a:endParaRPr lang="en-GB" sz="1600" dirty="0">
              <a:latin typeface="Arial"/>
              <a:ea typeface="ＭＳ Ｐゴシック"/>
            </a:endParaRPr>
          </a:p>
        </p:txBody>
      </p:sp>
      <p:sp>
        <p:nvSpPr>
          <p:cNvPr id="7" name="正方形/長方形 6"/>
          <p:cNvSpPr/>
          <p:nvPr/>
        </p:nvSpPr>
        <p:spPr>
          <a:xfrm>
            <a:off x="2483695" y="212857"/>
            <a:ext cx="7019870" cy="480131"/>
          </a:xfrm>
          <a:prstGeom prst="rect">
            <a:avLst/>
          </a:prstGeom>
        </p:spPr>
        <p:txBody>
          <a:bodyPr wrap="none">
            <a:spAutoFit/>
          </a:bodyPr>
          <a:lstStyle/>
          <a:p>
            <a:pPr algn="ctr" defTabSz="685800">
              <a:lnSpc>
                <a:spcPct val="90000"/>
              </a:lnSpc>
              <a:spcBef>
                <a:spcPct val="0"/>
              </a:spcBef>
            </a:pPr>
            <a:r>
              <a:rPr lang="en-US" altLang="ja-JP" sz="2800" b="1" dirty="0">
                <a:solidFill>
                  <a:srgbClr val="003399"/>
                </a:solidFill>
                <a:latin typeface="Arial" panose="020B0604020202020204" pitchFamily="34" charset="0"/>
                <a:cs typeface="Arial" panose="020B0604020202020204" pitchFamily="34" charset="0"/>
              </a:rPr>
              <a:t>Policy effects on heating costs </a:t>
            </a:r>
            <a:r>
              <a:rPr lang="en-US" altLang="ja-JP" sz="2800" b="1" dirty="0" smtClean="0">
                <a:solidFill>
                  <a:srgbClr val="003399"/>
                </a:solidFill>
                <a:latin typeface="Arial" panose="020B0604020202020204" pitchFamily="34" charset="0"/>
                <a:cs typeface="Arial" panose="020B0604020202020204" pitchFamily="34" charset="0"/>
              </a:rPr>
              <a:t>in Japan</a:t>
            </a:r>
            <a:endParaRPr lang="en-US" altLang="ja-JP" sz="2800" b="1" dirty="0">
              <a:solidFill>
                <a:srgbClr val="003399"/>
              </a:solidFill>
              <a:latin typeface="Arial" panose="020B0604020202020204" pitchFamily="34" charset="0"/>
              <a:cs typeface="Arial" panose="020B0604020202020204" pitchFamily="34" charset="0"/>
            </a:endParaRPr>
          </a:p>
        </p:txBody>
      </p:sp>
      <p:sp>
        <p:nvSpPr>
          <p:cNvPr id="8" name="テキスト ボックス 7"/>
          <p:cNvSpPr txBox="1"/>
          <p:nvPr/>
        </p:nvSpPr>
        <p:spPr>
          <a:xfrm>
            <a:off x="9282575" y="576033"/>
            <a:ext cx="2651880" cy="461665"/>
          </a:xfrm>
          <a:prstGeom prst="rect">
            <a:avLst/>
          </a:prstGeom>
          <a:noFill/>
        </p:spPr>
        <p:txBody>
          <a:bodyPr wrap="none" rtlCol="0">
            <a:spAutoFit/>
          </a:bodyPr>
          <a:lstStyle/>
          <a:p>
            <a:r>
              <a:rPr kumimoji="1" lang="en-US" altLang="ja-JP" sz="2400" dirty="0" smtClean="0"/>
              <a:t>By Florian </a:t>
            </a:r>
            <a:r>
              <a:rPr kumimoji="1" lang="en-US" altLang="ja-JP" sz="2400" dirty="0" err="1" smtClean="0"/>
              <a:t>Knobloch</a:t>
            </a:r>
            <a:endParaRPr kumimoji="1" lang="ja-JP" altLang="en-US" sz="2400" dirty="0"/>
          </a:p>
        </p:txBody>
      </p:sp>
    </p:spTree>
    <p:extLst>
      <p:ext uri="{BB962C8B-B14F-4D97-AF65-F5344CB8AC3E}">
        <p14:creationId xmlns:p14="http://schemas.microsoft.com/office/powerpoint/2010/main" val="1169023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2316164" y="1754189"/>
            <a:ext cx="7153275" cy="3432175"/>
            <a:chOff x="792163" y="1446725"/>
            <a:chExt cx="7153275" cy="3432175"/>
          </a:xfrm>
        </p:grpSpPr>
        <p:pic>
          <p:nvPicPr>
            <p:cNvPr id="32776" name="Picture 5" descr="Fig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446725"/>
              <a:ext cx="71532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16088" y="1973775"/>
              <a:ext cx="1425575" cy="652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6365875" y="1954725"/>
              <a:ext cx="1423988" cy="6524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7172" name="Rectangle 4"/>
          <p:cNvSpPr>
            <a:spLocks noGrp="1" noChangeArrowheads="1"/>
          </p:cNvSpPr>
          <p:nvPr>
            <p:ph type="title"/>
          </p:nvPr>
        </p:nvSpPr>
        <p:spPr>
          <a:xfrm>
            <a:off x="527114" y="-136523"/>
            <a:ext cx="11265817" cy="1325563"/>
          </a:xfrm>
        </p:spPr>
        <p:txBody>
          <a:bodyPr/>
          <a:lstStyle/>
          <a:p>
            <a:pPr eaLnBrk="1" hangingPunct="1">
              <a:defRPr/>
            </a:pPr>
            <a:r>
              <a:rPr lang="en-US" b="1" dirty="0" smtClean="0">
                <a:cs typeface="+mj-cs"/>
              </a:rPr>
              <a:t>3.2 Defining a driver for technology substitutions</a:t>
            </a:r>
          </a:p>
        </p:txBody>
      </p:sp>
      <p:sp>
        <p:nvSpPr>
          <p:cNvPr id="32771" name="TextBox 14"/>
          <p:cNvSpPr txBox="1">
            <a:spLocks noChangeArrowheads="1"/>
          </p:cNvSpPr>
          <p:nvPr/>
        </p:nvSpPr>
        <p:spPr bwMode="auto">
          <a:xfrm>
            <a:off x="6245226" y="5883276"/>
            <a:ext cx="4537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t>J.-F. Mercure, Energy Policy 48, 799-811 (2012)</a:t>
            </a:r>
          </a:p>
        </p:txBody>
      </p:sp>
      <p:grpSp>
        <p:nvGrpSpPr>
          <p:cNvPr id="2" name="Group 1"/>
          <p:cNvGrpSpPr>
            <a:grpSpLocks/>
          </p:cNvGrpSpPr>
          <p:nvPr/>
        </p:nvGrpSpPr>
        <p:grpSpPr bwMode="auto">
          <a:xfrm>
            <a:off x="3173414" y="4805363"/>
            <a:ext cx="8421687" cy="1236662"/>
            <a:chOff x="460877" y="4736461"/>
            <a:chExt cx="8421688" cy="1236618"/>
          </a:xfrm>
        </p:grpSpPr>
        <p:graphicFrame>
          <p:nvGraphicFramePr>
            <p:cNvPr id="32774" name="Object 3"/>
            <p:cNvGraphicFramePr>
              <a:graphicFrameLocks noChangeAspect="1"/>
            </p:cNvGraphicFramePr>
            <p:nvPr/>
          </p:nvGraphicFramePr>
          <p:xfrm>
            <a:off x="5357421" y="4736461"/>
            <a:ext cx="1353970" cy="1236618"/>
          </p:xfrm>
          <a:graphic>
            <a:graphicData uri="http://schemas.openxmlformats.org/presentationml/2006/ole">
              <mc:AlternateContent xmlns:mc="http://schemas.openxmlformats.org/markup-compatibility/2006">
                <mc:Choice xmlns:v="urn:schemas-microsoft-com:vml" Requires="v">
                  <p:oleObj spid="_x0000_s5131" name="Equation" r:id="rId4" imgW="292100" imgH="266700" progId="Equation.3">
                    <p:embed/>
                  </p:oleObj>
                </mc:Choice>
                <mc:Fallback>
                  <p:oleObj name="Equation" r:id="rId4" imgW="292100" imgH="266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421" y="4736461"/>
                          <a:ext cx="1353970" cy="123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5"/>
            <p:cNvSpPr txBox="1">
              <a:spLocks noChangeArrowheads="1"/>
            </p:cNvSpPr>
            <p:nvPr/>
          </p:nvSpPr>
          <p:spPr bwMode="auto">
            <a:xfrm>
              <a:off x="460877" y="5034900"/>
              <a:ext cx="8421688" cy="5429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eaLnBrk="1" hangingPunct="1">
                <a:spcAft>
                  <a:spcPts val="1200"/>
                </a:spcAft>
                <a:buNone/>
                <a:defRPr/>
              </a:pPr>
              <a:r>
                <a:rPr lang="en-GB" sz="3200" dirty="0"/>
                <a:t>Probabilistic Choice matrix: </a:t>
              </a:r>
            </a:p>
          </p:txBody>
        </p:sp>
      </p:grpSp>
      <p:sp>
        <p:nvSpPr>
          <p:cNvPr id="12" name="Rectangle 5"/>
          <p:cNvSpPr txBox="1">
            <a:spLocks noChangeArrowheads="1"/>
          </p:cNvSpPr>
          <p:nvPr/>
        </p:nvSpPr>
        <p:spPr bwMode="auto">
          <a:xfrm>
            <a:off x="2492375" y="1355726"/>
            <a:ext cx="8421688" cy="542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eaLnBrk="1" hangingPunct="1">
              <a:spcAft>
                <a:spcPts val="1200"/>
              </a:spcAft>
              <a:buNone/>
              <a:defRPr/>
            </a:pPr>
            <a:r>
              <a:rPr lang="en-GB" sz="2400" dirty="0"/>
              <a:t>Separating choice from industrial dynamics:</a:t>
            </a:r>
          </a:p>
        </p:txBody>
      </p:sp>
    </p:spTree>
    <p:extLst>
      <p:ext uri="{BB962C8B-B14F-4D97-AF65-F5344CB8AC3E}">
        <p14:creationId xmlns:p14="http://schemas.microsoft.com/office/powerpoint/2010/main" val="363358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47528" y="1844824"/>
            <a:ext cx="8496945" cy="3600400"/>
          </a:xfrm>
          <a:prstGeom prst="rect">
            <a:avLst/>
          </a:prstGeom>
          <a:solidFill>
            <a:schemeClr val="bg1"/>
          </a:solidFill>
          <a:ln w="57150" cap="flat">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Choic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4736" y="1718159"/>
            <a:ext cx="4198620" cy="165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hoices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1529" y="1718159"/>
            <a:ext cx="4198620" cy="165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
          <p:cNvGrpSpPr>
            <a:grpSpLocks noChangeAspect="1"/>
          </p:cNvGrpSpPr>
          <p:nvPr/>
        </p:nvGrpSpPr>
        <p:grpSpPr bwMode="auto">
          <a:xfrm>
            <a:off x="1983428" y="3224791"/>
            <a:ext cx="8361045" cy="1649889"/>
            <a:chOff x="153988" y="3741738"/>
            <a:chExt cx="8801100" cy="1736725"/>
          </a:xfrm>
        </p:grpSpPr>
        <p:pic>
          <p:nvPicPr>
            <p:cNvPr id="6" name="Picture 6" descr="Choices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88" y="3743325"/>
              <a:ext cx="441642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hoices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5488" y="3741738"/>
              <a:ext cx="44196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スライド番号プレースホルダ 11"/>
          <p:cNvSpPr>
            <a:spLocks noGrp="1"/>
          </p:cNvSpPr>
          <p:nvPr>
            <p:ph type="sldNum" sz="quarter" idx="12"/>
          </p:nvPr>
        </p:nvSpPr>
        <p:spPr>
          <a:xfrm>
            <a:off x="8077200" y="6356351"/>
            <a:ext cx="2133600" cy="365125"/>
          </a:xfrm>
        </p:spPr>
        <p:txBody>
          <a:bodyPr/>
          <a:lstStyle/>
          <a:p>
            <a:fld id="{02245150-415A-45BE-B763-5B3BB87B199F}" type="slidenum">
              <a:rPr lang="en-GB" sz="1600">
                <a:solidFill>
                  <a:schemeClr val="tx1"/>
                </a:solidFill>
                <a:latin typeface="+mj-lt"/>
                <a:ea typeface="メイリオ" pitchFamily="50" charset="-128"/>
                <a:cs typeface="メイリオ" pitchFamily="50" charset="-128"/>
              </a:rPr>
              <a:pPr/>
              <a:t>37</a:t>
            </a:fld>
            <a:endParaRPr lang="en-GB" sz="1600" dirty="0">
              <a:solidFill>
                <a:schemeClr val="tx1"/>
              </a:solidFill>
              <a:latin typeface="+mj-lt"/>
              <a:ea typeface="メイリオ" pitchFamily="50" charset="-128"/>
              <a:cs typeface="メイリオ" pitchFamily="50" charset="-128"/>
            </a:endParaRPr>
          </a:p>
        </p:txBody>
      </p:sp>
      <p:sp>
        <p:nvSpPr>
          <p:cNvPr id="10" name="テキスト ボックス 9"/>
          <p:cNvSpPr txBox="1"/>
          <p:nvPr/>
        </p:nvSpPr>
        <p:spPr>
          <a:xfrm>
            <a:off x="2092019" y="4794233"/>
            <a:ext cx="1409360" cy="461665"/>
          </a:xfrm>
          <a:prstGeom prst="rect">
            <a:avLst/>
          </a:prstGeom>
          <a:noFill/>
        </p:spPr>
        <p:txBody>
          <a:bodyPr wrap="none" rtlCol="0">
            <a:spAutoFit/>
          </a:bodyPr>
          <a:lstStyle/>
          <a:p>
            <a:r>
              <a:rPr lang="en-US" altLang="ja-JP" sz="2400" dirty="0">
                <a:latin typeface="+mj-lt"/>
                <a:ea typeface="メイリオ" pitchFamily="50" charset="-128"/>
                <a:cs typeface="メイリオ" pitchFamily="50" charset="-128"/>
              </a:rPr>
              <a:t>※</a:t>
            </a:r>
            <a:r>
              <a:rPr lang="en-US" altLang="ja-JP" sz="2400" dirty="0" err="1">
                <a:latin typeface="+mj-lt"/>
                <a:ea typeface="メイリオ" pitchFamily="50" charset="-128"/>
                <a:cs typeface="メイリオ" pitchFamily="50" charset="-128"/>
              </a:rPr>
              <a:t>Δx</a:t>
            </a:r>
            <a:r>
              <a:rPr lang="en-US" altLang="ja-JP" sz="2400" dirty="0">
                <a:latin typeface="+mj-lt"/>
                <a:ea typeface="メイリオ" pitchFamily="50" charset="-128"/>
                <a:cs typeface="メイリオ" pitchFamily="50" charset="-128"/>
              </a:rPr>
              <a:t>=x</a:t>
            </a:r>
            <a:r>
              <a:rPr lang="en-US" altLang="ja-JP" sz="1600" dirty="0">
                <a:latin typeface="+mj-lt"/>
                <a:ea typeface="メイリオ" pitchFamily="50" charset="-128"/>
                <a:cs typeface="メイリオ" pitchFamily="50" charset="-128"/>
              </a:rPr>
              <a:t>i</a:t>
            </a:r>
            <a:r>
              <a:rPr lang="en-US" altLang="ja-JP" sz="2400" dirty="0">
                <a:latin typeface="+mj-lt"/>
                <a:ea typeface="メイリオ" pitchFamily="50" charset="-128"/>
                <a:cs typeface="メイリオ" pitchFamily="50" charset="-128"/>
              </a:rPr>
              <a:t>-</a:t>
            </a:r>
            <a:r>
              <a:rPr lang="en-US" altLang="ja-JP" sz="2400" dirty="0" err="1">
                <a:latin typeface="+mj-lt"/>
                <a:ea typeface="メイリオ" pitchFamily="50" charset="-128"/>
                <a:cs typeface="メイリオ" pitchFamily="50" charset="-128"/>
              </a:rPr>
              <a:t>x</a:t>
            </a:r>
            <a:r>
              <a:rPr lang="en-US" altLang="ja-JP" sz="1600" dirty="0" err="1">
                <a:latin typeface="+mj-lt"/>
                <a:ea typeface="メイリオ" pitchFamily="50" charset="-128"/>
                <a:cs typeface="メイリオ" pitchFamily="50" charset="-128"/>
              </a:rPr>
              <a:t>j</a:t>
            </a:r>
            <a:endParaRPr lang="en-US" altLang="ja-JP" sz="2400" dirty="0">
              <a:latin typeface="+mj-lt"/>
              <a:ea typeface="メイリオ" pitchFamily="50" charset="-128"/>
              <a:cs typeface="メイリオ" pitchFamily="50" charset="-128"/>
            </a:endParaRPr>
          </a:p>
        </p:txBody>
      </p:sp>
      <p:sp>
        <p:nvSpPr>
          <p:cNvPr id="11" name="テキスト ボックス 10"/>
          <p:cNvSpPr txBox="1"/>
          <p:nvPr/>
        </p:nvSpPr>
        <p:spPr>
          <a:xfrm>
            <a:off x="4070932" y="5007485"/>
            <a:ext cx="296876" cy="307777"/>
          </a:xfrm>
          <a:prstGeom prst="rect">
            <a:avLst/>
          </a:prstGeom>
          <a:noFill/>
        </p:spPr>
        <p:txBody>
          <a:bodyPr wrap="none" rtlCol="0">
            <a:spAutoFit/>
          </a:bodyPr>
          <a:lstStyle/>
          <a:p>
            <a:r>
              <a:rPr lang="en-US" altLang="ja-JP" sz="1400" dirty="0">
                <a:latin typeface="メイリオ" pitchFamily="50" charset="-128"/>
                <a:ea typeface="メイリオ" pitchFamily="50" charset="-128"/>
                <a:cs typeface="メイリオ" pitchFamily="50" charset="-128"/>
              </a:rPr>
              <a:t>0</a:t>
            </a:r>
          </a:p>
        </p:txBody>
      </p:sp>
      <p:sp>
        <p:nvSpPr>
          <p:cNvPr id="12" name="テキスト ボックス 11"/>
          <p:cNvSpPr txBox="1"/>
          <p:nvPr/>
        </p:nvSpPr>
        <p:spPr>
          <a:xfrm>
            <a:off x="8247396" y="5007485"/>
            <a:ext cx="296876" cy="307777"/>
          </a:xfrm>
          <a:prstGeom prst="rect">
            <a:avLst/>
          </a:prstGeom>
          <a:noFill/>
        </p:spPr>
        <p:txBody>
          <a:bodyPr wrap="none" rtlCol="0">
            <a:spAutoFit/>
          </a:bodyPr>
          <a:lstStyle/>
          <a:p>
            <a:r>
              <a:rPr lang="en-US" altLang="ja-JP" sz="1400" dirty="0">
                <a:latin typeface="メイリオ" pitchFamily="50" charset="-128"/>
                <a:ea typeface="メイリオ" pitchFamily="50" charset="-128"/>
                <a:cs typeface="メイリオ" pitchFamily="50" charset="-128"/>
              </a:rPr>
              <a:t>0</a:t>
            </a:r>
          </a:p>
        </p:txBody>
      </p:sp>
      <p:sp>
        <p:nvSpPr>
          <p:cNvPr id="13" name="テキスト ボックス 12"/>
          <p:cNvSpPr txBox="1"/>
          <p:nvPr/>
        </p:nvSpPr>
        <p:spPr>
          <a:xfrm>
            <a:off x="2731423" y="1191642"/>
            <a:ext cx="7534242" cy="523220"/>
          </a:xfrm>
          <a:prstGeom prst="rect">
            <a:avLst/>
          </a:prstGeom>
          <a:noFill/>
        </p:spPr>
        <p:txBody>
          <a:bodyPr wrap="none" rtlCol="0">
            <a:spAutoFit/>
          </a:bodyPr>
          <a:lstStyle/>
          <a:p>
            <a:r>
              <a:rPr lang="en-US" altLang="ja-JP" sz="2800" u="sng" dirty="0">
                <a:latin typeface="+mj-lt"/>
                <a:ea typeface="メイリオ" pitchFamily="50" charset="-128"/>
                <a:cs typeface="メイリオ" pitchFamily="50" charset="-128"/>
              </a:rPr>
              <a:t>Choice probability represents diversity of investors</a:t>
            </a:r>
          </a:p>
        </p:txBody>
      </p:sp>
      <p:sp>
        <p:nvSpPr>
          <p:cNvPr id="15" name="TextBox 14"/>
          <p:cNvSpPr txBox="1">
            <a:spLocks noChangeArrowheads="1"/>
          </p:cNvSpPr>
          <p:nvPr/>
        </p:nvSpPr>
        <p:spPr bwMode="auto">
          <a:xfrm>
            <a:off x="7485978" y="194177"/>
            <a:ext cx="4559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ja-JP" sz="1800" dirty="0">
                <a:latin typeface="+mj-lt"/>
                <a:ea typeface="メイリオ" panose="020B0604030504040204" pitchFamily="50" charset="-128"/>
                <a:cs typeface="メイリオ" panose="020B0604030504040204" pitchFamily="50" charset="-128"/>
              </a:rPr>
              <a:t>J.-F. </a:t>
            </a:r>
            <a:r>
              <a:rPr lang="en-US" altLang="ja-JP" sz="1800" dirty="0" err="1">
                <a:latin typeface="+mj-lt"/>
                <a:ea typeface="メイリオ" panose="020B0604030504040204" pitchFamily="50" charset="-128"/>
                <a:cs typeface="メイリオ" panose="020B0604030504040204" pitchFamily="50" charset="-128"/>
              </a:rPr>
              <a:t>Mercure</a:t>
            </a:r>
            <a:r>
              <a:rPr lang="en-US" altLang="ja-JP" sz="1800" dirty="0">
                <a:latin typeface="+mj-lt"/>
                <a:ea typeface="メイリオ" panose="020B0604030504040204" pitchFamily="50" charset="-128"/>
                <a:cs typeface="メイリオ" panose="020B0604030504040204" pitchFamily="50" charset="-128"/>
              </a:rPr>
              <a:t>, Energy Policy 48, 799-811 (2012)</a:t>
            </a:r>
          </a:p>
        </p:txBody>
      </p:sp>
      <p:sp>
        <p:nvSpPr>
          <p:cNvPr id="16" name="テキスト ボックス 15"/>
          <p:cNvSpPr txBox="1"/>
          <p:nvPr/>
        </p:nvSpPr>
        <p:spPr>
          <a:xfrm>
            <a:off x="628624" y="551343"/>
            <a:ext cx="11100816" cy="553998"/>
          </a:xfrm>
          <a:prstGeom prst="rect">
            <a:avLst/>
          </a:prstGeom>
          <a:noFill/>
        </p:spPr>
        <p:txBody>
          <a:bodyPr wrap="square" rtlCol="0">
            <a:spAutoFit/>
          </a:bodyPr>
          <a:lstStyle/>
          <a:p>
            <a:pPr>
              <a:lnSpc>
                <a:spcPts val="3600"/>
              </a:lnSpc>
            </a:pPr>
            <a:r>
              <a:rPr lang="en-US" altLang="ja-JP" sz="3200" dirty="0" smtClean="0">
                <a:solidFill>
                  <a:srgbClr val="FF0000"/>
                </a:solidFill>
                <a:ea typeface="メイリオ" pitchFamily="50" charset="-128"/>
                <a:cs typeface="メイリオ" pitchFamily="50" charset="-128"/>
              </a:rPr>
              <a:t>Choice </a:t>
            </a:r>
            <a:r>
              <a:rPr lang="en-US" altLang="ja-JP" sz="3200" dirty="0">
                <a:solidFill>
                  <a:srgbClr val="FF0000"/>
                </a:solidFill>
                <a:ea typeface="メイリオ" pitchFamily="50" charset="-128"/>
                <a:cs typeface="メイリオ" pitchFamily="50" charset="-128"/>
              </a:rPr>
              <a:t>probability </a:t>
            </a:r>
            <a:r>
              <a:rPr lang="en-US" altLang="ja-JP" sz="3200" dirty="0" smtClean="0">
                <a:solidFill>
                  <a:srgbClr val="FF0000"/>
                </a:solidFill>
                <a:ea typeface="メイリオ" pitchFamily="50" charset="-128"/>
                <a:cs typeface="メイリオ" pitchFamily="50" charset="-128"/>
              </a:rPr>
              <a:t>distribution depends </a:t>
            </a:r>
            <a:r>
              <a:rPr lang="en-US" altLang="ja-JP" sz="3200" dirty="0">
                <a:solidFill>
                  <a:srgbClr val="FF0000"/>
                </a:solidFill>
                <a:ea typeface="メイリオ" pitchFamily="50" charset="-128"/>
                <a:cs typeface="メイリオ" pitchFamily="50" charset="-128"/>
              </a:rPr>
              <a:t>on cost distribution</a:t>
            </a:r>
          </a:p>
        </p:txBody>
      </p:sp>
      <p:sp>
        <p:nvSpPr>
          <p:cNvPr id="21" name="Rectangle 16"/>
          <p:cNvSpPr/>
          <p:nvPr/>
        </p:nvSpPr>
        <p:spPr>
          <a:xfrm>
            <a:off x="1240550" y="5219748"/>
            <a:ext cx="10805202" cy="2069797"/>
          </a:xfrm>
          <a:prstGeom prst="rect">
            <a:avLst/>
          </a:prstGeom>
        </p:spPr>
        <p:txBody>
          <a:bodyPr wrap="none">
            <a:spAutoFit/>
          </a:bodyPr>
          <a:lstStyle/>
          <a:p>
            <a:pPr marL="285750" lvl="0" indent="-285750">
              <a:spcAft>
                <a:spcPts val="853"/>
              </a:spcAft>
              <a:buSzPts val="1800"/>
              <a:buFont typeface="Arial" charset="0"/>
              <a:buChar char="•"/>
            </a:pPr>
            <a:r>
              <a:rPr lang="en-GB" dirty="0" smtClean="0">
                <a:latin typeface="Arial"/>
                <a:ea typeface="ＭＳ Ｐゴシック"/>
              </a:rPr>
              <a:t>Power sector</a:t>
            </a:r>
            <a:r>
              <a:rPr lang="en-GB" sz="1800" dirty="0" smtClean="0">
                <a:latin typeface="Arial"/>
                <a:ea typeface="ＭＳ Ｐゴシック"/>
              </a:rPr>
              <a:t> replace their </a:t>
            </a:r>
            <a:r>
              <a:rPr lang="en-GB" dirty="0" smtClean="0">
                <a:latin typeface="Arial"/>
                <a:ea typeface="ＭＳ Ｐゴシック"/>
              </a:rPr>
              <a:t>generation</a:t>
            </a:r>
            <a:r>
              <a:rPr lang="en-GB" sz="1800" dirty="0" smtClean="0">
                <a:latin typeface="Arial"/>
                <a:ea typeface="ＭＳ Ｐゴシック"/>
              </a:rPr>
              <a:t> systems in time intervals related to technical lifetimes</a:t>
            </a:r>
          </a:p>
          <a:p>
            <a:pPr marL="285750" lvl="0" indent="-285750">
              <a:spcAft>
                <a:spcPts val="853"/>
              </a:spcAft>
              <a:buSzPts val="1800"/>
              <a:buFont typeface="Arial" charset="0"/>
              <a:buChar char="•"/>
            </a:pPr>
            <a:r>
              <a:rPr lang="en-GB" sz="1800" dirty="0" smtClean="0">
                <a:latin typeface="Arial"/>
                <a:ea typeface="ＭＳ Ｐゴシック"/>
              </a:rPr>
              <a:t>Choices are based on </a:t>
            </a:r>
            <a:r>
              <a:rPr lang="en-GB" sz="1800" b="1" dirty="0" err="1" smtClean="0">
                <a:latin typeface="Arial"/>
                <a:ea typeface="ＭＳ Ｐゴシック"/>
              </a:rPr>
              <a:t>Levelised</a:t>
            </a:r>
            <a:r>
              <a:rPr lang="en-GB" sz="1800" b="1" dirty="0" smtClean="0">
                <a:latin typeface="Arial"/>
                <a:ea typeface="ＭＳ Ｐゴシック"/>
              </a:rPr>
              <a:t> Costs of power Generation (LCOG):</a:t>
            </a:r>
            <a:r>
              <a:rPr lang="en-GB" sz="1800" dirty="0" smtClean="0">
                <a:latin typeface="Arial"/>
                <a:ea typeface="ＭＳ Ｐゴシック"/>
              </a:rPr>
              <a:t> </a:t>
            </a:r>
            <a:br>
              <a:rPr lang="en-GB" sz="1800" dirty="0" smtClean="0">
                <a:latin typeface="Arial"/>
                <a:ea typeface="ＭＳ Ｐゴシック"/>
              </a:rPr>
            </a:br>
            <a:r>
              <a:rPr lang="en-GB" sz="1800" dirty="0" smtClean="0">
                <a:latin typeface="Arial"/>
                <a:ea typeface="ＭＳ Ｐゴシック"/>
              </a:rPr>
              <a:t>combined measure of investment costs, fuel costs, and maintenance costs</a:t>
            </a:r>
          </a:p>
          <a:p>
            <a:pPr marL="285750" lvl="0" indent="-285750">
              <a:spcAft>
                <a:spcPts val="853"/>
              </a:spcAft>
              <a:buSzPts val="1800"/>
              <a:buFont typeface="Arial" charset="0"/>
              <a:buChar char="•"/>
            </a:pPr>
            <a:r>
              <a:rPr lang="en-GB" sz="1800" dirty="0" smtClean="0">
                <a:latin typeface="Arial"/>
                <a:ea typeface="ＭＳ Ｐゴシック"/>
              </a:rPr>
              <a:t>Calibration of these costs to observed preferences and trends:</a:t>
            </a:r>
            <a:br>
              <a:rPr lang="en-GB" sz="1800" dirty="0" smtClean="0">
                <a:latin typeface="Arial"/>
                <a:ea typeface="ＭＳ Ｐゴシック"/>
              </a:rPr>
            </a:br>
            <a:r>
              <a:rPr lang="en-GB" sz="1800" dirty="0" smtClean="0">
                <a:latin typeface="Arial"/>
                <a:ea typeface="ＭＳ Ｐゴシック"/>
              </a:rPr>
              <a:t>accounts for lead times of constructions, different comfort levels, local variations, existing policies etc.</a:t>
            </a:r>
          </a:p>
          <a:p>
            <a:pPr lvl="0">
              <a:spcAft>
                <a:spcPts val="853"/>
              </a:spcAft>
              <a:buSzPts val="1800"/>
            </a:pPr>
            <a:endParaRPr lang="en-GB" sz="1600" dirty="0">
              <a:latin typeface="Arial"/>
              <a:ea typeface="ＭＳ Ｐゴシック"/>
            </a:endParaRPr>
          </a:p>
        </p:txBody>
      </p:sp>
    </p:spTree>
    <p:extLst>
      <p:ext uri="{BB962C8B-B14F-4D97-AF65-F5344CB8AC3E}">
        <p14:creationId xmlns:p14="http://schemas.microsoft.com/office/powerpoint/2010/main" val="3244622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84" y="-85094"/>
            <a:ext cx="10515600" cy="1325563"/>
          </a:xfrm>
        </p:spPr>
        <p:txBody>
          <a:bodyPr/>
          <a:lstStyle/>
          <a:p>
            <a:r>
              <a:rPr lang="en-GB" dirty="0" smtClean="0"/>
              <a:t>FTT-Power (LCOE </a:t>
            </a:r>
            <a:r>
              <a:rPr lang="en-GB" dirty="0"/>
              <a:t>– IEA 2016)</a:t>
            </a:r>
          </a:p>
        </p:txBody>
      </p:sp>
      <p:pic>
        <p:nvPicPr>
          <p:cNvPr id="3" name="Picture 2">
            <a:extLst>
              <a:ext uri="{FF2B5EF4-FFF2-40B4-BE49-F238E27FC236}">
                <a16:creationId xmlns:a16="http://schemas.microsoft.com/office/drawing/2014/main" id="{9EC3A7E8-8769-44FF-92CD-EBF4B5D8F831}"/>
              </a:ext>
            </a:extLst>
          </p:cNvPr>
          <p:cNvPicPr>
            <a:picLocks noChangeAspect="1"/>
          </p:cNvPicPr>
          <p:nvPr/>
        </p:nvPicPr>
        <p:blipFill>
          <a:blip r:embed="rId2"/>
          <a:stretch>
            <a:fillRect/>
          </a:stretch>
        </p:blipFill>
        <p:spPr>
          <a:xfrm>
            <a:off x="710183" y="1057594"/>
            <a:ext cx="11291421" cy="5699822"/>
          </a:xfrm>
          <a:prstGeom prst="rect">
            <a:avLst/>
          </a:prstGeom>
        </p:spPr>
      </p:pic>
    </p:spTree>
    <p:extLst>
      <p:ext uri="{BB962C8B-B14F-4D97-AF65-F5344CB8AC3E}">
        <p14:creationId xmlns:p14="http://schemas.microsoft.com/office/powerpoint/2010/main" val="2405555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7A93-094B-47C3-9C37-5C27017BC125}"/>
              </a:ext>
            </a:extLst>
          </p:cNvPr>
          <p:cNvSpPr>
            <a:spLocks noGrp="1"/>
          </p:cNvSpPr>
          <p:nvPr>
            <p:ph type="title"/>
          </p:nvPr>
        </p:nvSpPr>
        <p:spPr>
          <a:xfrm>
            <a:off x="316992" y="-135808"/>
            <a:ext cx="10515600" cy="1325563"/>
          </a:xfrm>
        </p:spPr>
        <p:txBody>
          <a:bodyPr/>
          <a:lstStyle/>
          <a:p>
            <a:r>
              <a:rPr lang="en-GB" dirty="0" smtClean="0"/>
              <a:t>FTT-Power </a:t>
            </a:r>
            <a:r>
              <a:rPr lang="en-GB" dirty="0"/>
              <a:t>(old LCOE – IEA 2010)</a:t>
            </a:r>
          </a:p>
        </p:txBody>
      </p:sp>
      <p:pic>
        <p:nvPicPr>
          <p:cNvPr id="4" name="Content Placeholder 3">
            <a:extLst>
              <a:ext uri="{FF2B5EF4-FFF2-40B4-BE49-F238E27FC236}">
                <a16:creationId xmlns:a16="http://schemas.microsoft.com/office/drawing/2014/main" id="{945EDE8D-39B6-403B-AF58-FDD3F2CAB056}"/>
              </a:ext>
            </a:extLst>
          </p:cNvPr>
          <p:cNvPicPr>
            <a:picLocks noGrp="1" noChangeAspect="1"/>
          </p:cNvPicPr>
          <p:nvPr>
            <p:ph idx="1"/>
          </p:nvPr>
        </p:nvPicPr>
        <p:blipFill>
          <a:blip r:embed="rId2"/>
          <a:stretch>
            <a:fillRect/>
          </a:stretch>
        </p:blipFill>
        <p:spPr>
          <a:xfrm>
            <a:off x="316992" y="924704"/>
            <a:ext cx="11614940" cy="5805280"/>
          </a:xfrm>
          <a:prstGeom prst="rect">
            <a:avLst/>
          </a:prstGeom>
        </p:spPr>
      </p:pic>
    </p:spTree>
    <p:extLst>
      <p:ext uri="{BB962C8B-B14F-4D97-AF65-F5344CB8AC3E}">
        <p14:creationId xmlns:p14="http://schemas.microsoft.com/office/powerpoint/2010/main" val="569684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Simulation model: Basic information flow</a:t>
            </a:r>
          </a:p>
        </p:txBody>
      </p:sp>
      <p:sp>
        <p:nvSpPr>
          <p:cNvPr id="4" name="Arrow: Curved Right 3">
            <a:extLst>
              <a:ext uri="{FF2B5EF4-FFF2-40B4-BE49-F238E27FC236}">
                <a16:creationId xmlns:a16="http://schemas.microsoft.com/office/drawing/2014/main" id="{273AD5D3-C131-4B76-AFF9-F36D62D9FE71}"/>
              </a:ext>
            </a:extLst>
          </p:cNvPr>
          <p:cNvSpPr/>
          <p:nvPr/>
        </p:nvSpPr>
        <p:spPr bwMode="auto">
          <a:xfrm>
            <a:off x="4293304" y="3411869"/>
            <a:ext cx="1363675" cy="958944"/>
          </a:xfrm>
          <a:prstGeom prst="curvedRightArrow">
            <a:avLst/>
          </a:prstGeom>
          <a:solidFill>
            <a:srgbClr val="006398"/>
          </a:solidFill>
          <a:ln w="9525" cap="flat" cmpd="sng" algn="ctr">
            <a:noFill/>
            <a:prstDash val="solid"/>
            <a:round/>
            <a:headEnd type="none" w="med" len="med"/>
            <a:tailEnd type="triangle" w="med" len="med"/>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eaLnBrk="0" fontAlgn="base" hangingPunct="0">
              <a:spcBef>
                <a:spcPct val="50000"/>
              </a:spcBef>
              <a:spcAft>
                <a:spcPct val="0"/>
              </a:spcAft>
            </a:pPr>
            <a:endParaRPr kumimoji="0" lang="en-GB" sz="1600" dirty="0">
              <a:solidFill>
                <a:schemeClr val="bg1"/>
              </a:solidFill>
            </a:endParaRPr>
          </a:p>
        </p:txBody>
      </p:sp>
      <p:sp>
        <p:nvSpPr>
          <p:cNvPr id="5" name="Arrow: Curved Right 4">
            <a:extLst>
              <a:ext uri="{FF2B5EF4-FFF2-40B4-BE49-F238E27FC236}">
                <a16:creationId xmlns:a16="http://schemas.microsoft.com/office/drawing/2014/main" id="{ED0219B1-A13F-4B3D-9E7A-98363FD44010}"/>
              </a:ext>
            </a:extLst>
          </p:cNvPr>
          <p:cNvSpPr/>
          <p:nvPr/>
        </p:nvSpPr>
        <p:spPr bwMode="auto">
          <a:xfrm flipH="1" flipV="1">
            <a:off x="6341033" y="3294683"/>
            <a:ext cx="1152128" cy="1014348"/>
          </a:xfrm>
          <a:prstGeom prst="curvedRightArrow">
            <a:avLst/>
          </a:prstGeom>
          <a:solidFill>
            <a:srgbClr val="006398"/>
          </a:solidFill>
          <a:ln w="9525" cap="flat" cmpd="sng" algn="ctr">
            <a:noFill/>
            <a:prstDash val="solid"/>
            <a:round/>
            <a:headEnd type="none" w="med" len="med"/>
            <a:tailEnd type="triangle" w="med" len="med"/>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eaLnBrk="0" fontAlgn="base" hangingPunct="0">
              <a:spcBef>
                <a:spcPct val="50000"/>
              </a:spcBef>
              <a:spcAft>
                <a:spcPct val="0"/>
              </a:spcAft>
            </a:pPr>
            <a:endParaRPr kumimoji="0" lang="en-GB" sz="1600" dirty="0">
              <a:solidFill>
                <a:schemeClr val="bg1"/>
              </a:solidFill>
            </a:endParaRPr>
          </a:p>
        </p:txBody>
      </p:sp>
      <p:sp>
        <p:nvSpPr>
          <p:cNvPr id="6" name="Arrow: Right 5">
            <a:extLst>
              <a:ext uri="{FF2B5EF4-FFF2-40B4-BE49-F238E27FC236}">
                <a16:creationId xmlns:a16="http://schemas.microsoft.com/office/drawing/2014/main" id="{24E9EE6D-60F0-4DBB-BE85-25E2C02321A1}"/>
              </a:ext>
            </a:extLst>
          </p:cNvPr>
          <p:cNvSpPr/>
          <p:nvPr/>
        </p:nvSpPr>
        <p:spPr bwMode="auto">
          <a:xfrm>
            <a:off x="2269294" y="3515473"/>
            <a:ext cx="1728192" cy="672525"/>
          </a:xfrm>
          <a:prstGeom prst="rightArrow">
            <a:avLst/>
          </a:prstGeom>
          <a:solidFill>
            <a:srgbClr val="006398"/>
          </a:solidFill>
          <a:ln w="9525" cap="flat" cmpd="sng" algn="ctr">
            <a:noFill/>
            <a:prstDash val="solid"/>
            <a:round/>
            <a:headEnd type="none" w="med" len="med"/>
            <a:tailEnd type="triangle" w="med" len="med"/>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eaLnBrk="0" fontAlgn="base" hangingPunct="0">
              <a:spcBef>
                <a:spcPct val="50000"/>
              </a:spcBef>
              <a:spcAft>
                <a:spcPct val="0"/>
              </a:spcAft>
            </a:pPr>
            <a:endParaRPr kumimoji="0" lang="en-GB" sz="1600" dirty="0">
              <a:solidFill>
                <a:schemeClr val="bg1"/>
              </a:solidFill>
            </a:endParaRPr>
          </a:p>
        </p:txBody>
      </p:sp>
      <p:sp>
        <p:nvSpPr>
          <p:cNvPr id="7" name="Arrow: Right 6">
            <a:extLst>
              <a:ext uri="{FF2B5EF4-FFF2-40B4-BE49-F238E27FC236}">
                <a16:creationId xmlns:a16="http://schemas.microsoft.com/office/drawing/2014/main" id="{3D898593-491F-4963-B541-612521DA63A8}"/>
              </a:ext>
            </a:extLst>
          </p:cNvPr>
          <p:cNvSpPr/>
          <p:nvPr/>
        </p:nvSpPr>
        <p:spPr bwMode="auto">
          <a:xfrm>
            <a:off x="7950238" y="3425535"/>
            <a:ext cx="1728192" cy="672525"/>
          </a:xfrm>
          <a:prstGeom prst="rightArrow">
            <a:avLst/>
          </a:prstGeom>
          <a:solidFill>
            <a:srgbClr val="006398"/>
          </a:solidFill>
          <a:ln w="9525" cap="flat" cmpd="sng" algn="ctr">
            <a:noFill/>
            <a:prstDash val="solid"/>
            <a:round/>
            <a:headEnd type="none" w="med" len="med"/>
            <a:tailEnd type="triangle" w="med" len="med"/>
          </a:ln>
          <a:effectLst>
            <a:outerShdw blurRad="50800" dist="38100" dir="2700000" algn="tl" rotWithShape="0">
              <a:prstClr val="black">
                <a:alpha val="40000"/>
              </a:prstClr>
            </a:outerShdw>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eaLnBrk="0" fontAlgn="base" hangingPunct="0">
              <a:spcBef>
                <a:spcPct val="50000"/>
              </a:spcBef>
              <a:spcAft>
                <a:spcPct val="0"/>
              </a:spcAft>
            </a:pPr>
            <a:endParaRPr kumimoji="0" lang="en-GB" sz="1600" dirty="0">
              <a:solidFill>
                <a:schemeClr val="bg1"/>
              </a:solidFill>
            </a:endParaRPr>
          </a:p>
        </p:txBody>
      </p:sp>
      <p:sp>
        <p:nvSpPr>
          <p:cNvPr id="8" name="TextBox 7">
            <a:extLst>
              <a:ext uri="{FF2B5EF4-FFF2-40B4-BE49-F238E27FC236}">
                <a16:creationId xmlns:a16="http://schemas.microsoft.com/office/drawing/2014/main" id="{F6DD6AE6-E1E7-4A8C-8465-DAD9213971E9}"/>
              </a:ext>
            </a:extLst>
          </p:cNvPr>
          <p:cNvSpPr txBox="1"/>
          <p:nvPr/>
        </p:nvSpPr>
        <p:spPr>
          <a:xfrm>
            <a:off x="2269294" y="3056203"/>
            <a:ext cx="2185269" cy="369332"/>
          </a:xfrm>
          <a:prstGeom prst="rect">
            <a:avLst/>
          </a:prstGeom>
          <a:noFill/>
        </p:spPr>
        <p:txBody>
          <a:bodyPr wrap="square" rtlCol="0">
            <a:spAutoFit/>
          </a:bodyPr>
          <a:lstStyle/>
          <a:p>
            <a:r>
              <a:rPr lang="en-GB" dirty="0"/>
              <a:t>Policy</a:t>
            </a:r>
          </a:p>
        </p:txBody>
      </p:sp>
      <p:sp>
        <p:nvSpPr>
          <p:cNvPr id="9" name="TextBox 8">
            <a:extLst>
              <a:ext uri="{FF2B5EF4-FFF2-40B4-BE49-F238E27FC236}">
                <a16:creationId xmlns:a16="http://schemas.microsoft.com/office/drawing/2014/main" id="{5600A328-8322-451F-986B-50A25DF5ED74}"/>
              </a:ext>
            </a:extLst>
          </p:cNvPr>
          <p:cNvSpPr txBox="1"/>
          <p:nvPr/>
        </p:nvSpPr>
        <p:spPr>
          <a:xfrm>
            <a:off x="8899265" y="2871537"/>
            <a:ext cx="1332086" cy="369332"/>
          </a:xfrm>
          <a:prstGeom prst="rect">
            <a:avLst/>
          </a:prstGeom>
          <a:noFill/>
        </p:spPr>
        <p:txBody>
          <a:bodyPr wrap="square" rtlCol="0">
            <a:spAutoFit/>
          </a:bodyPr>
          <a:lstStyle/>
          <a:p>
            <a:r>
              <a:rPr lang="en-GB" dirty="0"/>
              <a:t>Impacts</a:t>
            </a:r>
          </a:p>
        </p:txBody>
      </p:sp>
      <p:pic>
        <p:nvPicPr>
          <p:cNvPr id="1028" name="Picture 4" descr="Stick men by loveandread">
            <a:extLst>
              <a:ext uri="{FF2B5EF4-FFF2-40B4-BE49-F238E27FC236}">
                <a16:creationId xmlns:a16="http://schemas.microsoft.com/office/drawing/2014/main" id="{1589C83F-8345-4048-8526-4B1B428B9E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1739" y="3447239"/>
            <a:ext cx="667048" cy="99264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F19117F-C3B9-4503-BFAD-C5BE4F145EA5}"/>
              </a:ext>
            </a:extLst>
          </p:cNvPr>
          <p:cNvSpPr txBox="1"/>
          <p:nvPr/>
        </p:nvSpPr>
        <p:spPr>
          <a:xfrm>
            <a:off x="5375921" y="2416415"/>
            <a:ext cx="2185269" cy="369332"/>
          </a:xfrm>
          <a:prstGeom prst="rect">
            <a:avLst/>
          </a:prstGeom>
          <a:noFill/>
        </p:spPr>
        <p:txBody>
          <a:bodyPr wrap="square" rtlCol="0">
            <a:spAutoFit/>
          </a:bodyPr>
          <a:lstStyle/>
          <a:p>
            <a:r>
              <a:rPr lang="en-GB" dirty="0"/>
              <a:t>Model</a:t>
            </a:r>
          </a:p>
        </p:txBody>
      </p:sp>
      <p:sp>
        <p:nvSpPr>
          <p:cNvPr id="30" name="TextBox 29">
            <a:extLst>
              <a:ext uri="{FF2B5EF4-FFF2-40B4-BE49-F238E27FC236}">
                <a16:creationId xmlns:a16="http://schemas.microsoft.com/office/drawing/2014/main" id="{5E926AB8-51FC-4C1A-BF2E-C605E0D0C624}"/>
              </a:ext>
            </a:extLst>
          </p:cNvPr>
          <p:cNvSpPr txBox="1"/>
          <p:nvPr/>
        </p:nvSpPr>
        <p:spPr>
          <a:xfrm>
            <a:off x="2545952" y="5934796"/>
            <a:ext cx="2181896" cy="646331"/>
          </a:xfrm>
          <a:prstGeom prst="rect">
            <a:avLst/>
          </a:prstGeom>
          <a:noFill/>
        </p:spPr>
        <p:txBody>
          <a:bodyPr wrap="square" rtlCol="0">
            <a:spAutoFit/>
          </a:bodyPr>
          <a:lstStyle/>
          <a:p>
            <a:r>
              <a:rPr lang="en-GB" dirty="0"/>
              <a:t>Representation of behaviour</a:t>
            </a:r>
          </a:p>
        </p:txBody>
      </p:sp>
      <p:cxnSp>
        <p:nvCxnSpPr>
          <p:cNvPr id="31" name="Straight Arrow Connector 30">
            <a:extLst>
              <a:ext uri="{FF2B5EF4-FFF2-40B4-BE49-F238E27FC236}">
                <a16:creationId xmlns:a16="http://schemas.microsoft.com/office/drawing/2014/main" id="{E69616D9-72AD-43DD-A8D4-547296645C46}"/>
              </a:ext>
            </a:extLst>
          </p:cNvPr>
          <p:cNvCxnSpPr>
            <a:cxnSpLocks/>
          </p:cNvCxnSpPr>
          <p:nvPr/>
        </p:nvCxnSpPr>
        <p:spPr bwMode="auto">
          <a:xfrm flipV="1">
            <a:off x="3727182" y="4278612"/>
            <a:ext cx="1648739" cy="1656184"/>
          </a:xfrm>
          <a:prstGeom prst="straightConnector1">
            <a:avLst/>
          </a:prstGeom>
          <a:noFill/>
          <a:ln w="41275" cap="flat" cmpd="sng" algn="ctr">
            <a:solidFill>
              <a:srgbClr val="92D050"/>
            </a:solidFill>
            <a:prstDash val="solid"/>
            <a:round/>
            <a:headEnd type="none" w="med" len="med"/>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cxnSp>
      <p:cxnSp>
        <p:nvCxnSpPr>
          <p:cNvPr id="13" name="Straight Arrow Connector 30">
            <a:extLst>
              <a:ext uri="{FF2B5EF4-FFF2-40B4-BE49-F238E27FC236}">
                <a16:creationId xmlns:a16="http://schemas.microsoft.com/office/drawing/2014/main" id="{E69616D9-72AD-43DD-A8D4-547296645C46}"/>
              </a:ext>
            </a:extLst>
          </p:cNvPr>
          <p:cNvCxnSpPr>
            <a:cxnSpLocks/>
          </p:cNvCxnSpPr>
          <p:nvPr/>
        </p:nvCxnSpPr>
        <p:spPr bwMode="auto">
          <a:xfrm flipH="1" flipV="1">
            <a:off x="6723002" y="4439883"/>
            <a:ext cx="1101245" cy="1363738"/>
          </a:xfrm>
          <a:prstGeom prst="straightConnector1">
            <a:avLst/>
          </a:prstGeom>
          <a:noFill/>
          <a:ln w="41275" cap="flat" cmpd="sng" algn="ctr">
            <a:solidFill>
              <a:srgbClr val="92D050"/>
            </a:solidFill>
            <a:prstDash val="solid"/>
            <a:round/>
            <a:headEnd type="none" w="med" len="med"/>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cxnSp>
      <p:sp>
        <p:nvSpPr>
          <p:cNvPr id="10" name="テキスト ボックス 9"/>
          <p:cNvSpPr txBox="1"/>
          <p:nvPr/>
        </p:nvSpPr>
        <p:spPr>
          <a:xfrm>
            <a:off x="7202078" y="5934796"/>
            <a:ext cx="2853282" cy="646331"/>
          </a:xfrm>
          <a:prstGeom prst="rect">
            <a:avLst/>
          </a:prstGeom>
          <a:noFill/>
        </p:spPr>
        <p:txBody>
          <a:bodyPr wrap="none" rtlCol="0">
            <a:spAutoFit/>
          </a:bodyPr>
          <a:lstStyle/>
          <a:p>
            <a:r>
              <a:rPr kumimoji="1" lang="en-US" altLang="ja-JP" dirty="0" smtClean="0"/>
              <a:t>Gap between real world and</a:t>
            </a:r>
          </a:p>
          <a:p>
            <a:r>
              <a:rPr lang="en-US" altLang="ja-JP" dirty="0" smtClean="0"/>
              <a:t>models</a:t>
            </a:r>
            <a:endParaRPr kumimoji="1" lang="ja-JP" altLang="en-US" dirty="0"/>
          </a:p>
        </p:txBody>
      </p:sp>
    </p:spTree>
    <p:extLst>
      <p:ext uri="{BB962C8B-B14F-4D97-AF65-F5344CB8AC3E}">
        <p14:creationId xmlns:p14="http://schemas.microsoft.com/office/powerpoint/2010/main" val="3746946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r>
              <a:rPr lang="en-GB" dirty="0" smtClean="0"/>
              <a:t>    FTT-Power </a:t>
            </a:r>
            <a:r>
              <a:rPr lang="en-GB" dirty="0"/>
              <a:t>(new LCOE - implications)</a:t>
            </a:r>
          </a:p>
        </p:txBody>
      </p:sp>
      <p:sp>
        <p:nvSpPr>
          <p:cNvPr id="7" name="Rectangle 4">
            <a:extLst>
              <a:ext uri="{FF2B5EF4-FFF2-40B4-BE49-F238E27FC236}">
                <a16:creationId xmlns:a16="http://schemas.microsoft.com/office/drawing/2014/main" id="{FBF17359-56B0-4B05-8877-61D1C2F40156}"/>
              </a:ext>
            </a:extLst>
          </p:cNvPr>
          <p:cNvSpPr txBox="1">
            <a:spLocks noChangeArrowheads="1"/>
          </p:cNvSpPr>
          <p:nvPr/>
        </p:nvSpPr>
        <p:spPr bwMode="auto">
          <a:xfrm>
            <a:off x="2135188" y="1676400"/>
            <a:ext cx="9294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23D6B"/>
              </a:buClr>
              <a:buChar char="•"/>
              <a:defRPr sz="2500">
                <a:solidFill>
                  <a:srgbClr val="0B1F2C"/>
                </a:solidFill>
                <a:latin typeface="+mn-lt"/>
                <a:ea typeface="+mn-ea"/>
                <a:cs typeface="+mn-cs"/>
              </a:defRPr>
            </a:lvl1pPr>
            <a:lvl2pPr marL="742950" indent="-285750" algn="l" rtl="0" eaLnBrk="1" fontAlgn="base" hangingPunct="1">
              <a:spcBef>
                <a:spcPct val="20000"/>
              </a:spcBef>
              <a:spcAft>
                <a:spcPct val="0"/>
              </a:spcAft>
              <a:buClr>
                <a:srgbClr val="123D6B"/>
              </a:buClr>
              <a:buChar char="–"/>
              <a:defRPr sz="2000">
                <a:solidFill>
                  <a:srgbClr val="0B1F2C"/>
                </a:solidFill>
                <a:latin typeface="+mn-lt"/>
              </a:defRPr>
            </a:lvl2pPr>
            <a:lvl3pPr marL="1143000" indent="-228600" algn="l" rtl="0" eaLnBrk="1" fontAlgn="base" hangingPunct="1">
              <a:spcBef>
                <a:spcPct val="20000"/>
              </a:spcBef>
              <a:spcAft>
                <a:spcPct val="0"/>
              </a:spcAft>
              <a:buClr>
                <a:srgbClr val="123D6B"/>
              </a:buClr>
              <a:buChar char="•"/>
              <a:defRPr sz="1600">
                <a:solidFill>
                  <a:srgbClr val="0B1F2C"/>
                </a:solidFill>
                <a:latin typeface="+mn-lt"/>
              </a:defRPr>
            </a:lvl3pPr>
            <a:lvl4pPr marL="1600200" indent="-228600" algn="l" rtl="0" eaLnBrk="1" fontAlgn="base" hangingPunct="1">
              <a:spcBef>
                <a:spcPct val="20000"/>
              </a:spcBef>
              <a:spcAft>
                <a:spcPct val="0"/>
              </a:spcAft>
              <a:buClr>
                <a:srgbClr val="123D6B"/>
              </a:buClr>
              <a:buChar char="–"/>
              <a:defRPr sz="1600">
                <a:solidFill>
                  <a:srgbClr val="0B1F2C"/>
                </a:solidFill>
                <a:latin typeface="+mn-lt"/>
              </a:defRPr>
            </a:lvl4pPr>
            <a:lvl5pPr marL="2057400" indent="-228600" algn="l" rtl="0" eaLnBrk="1" fontAlgn="base" hangingPunct="1">
              <a:spcBef>
                <a:spcPct val="20000"/>
              </a:spcBef>
              <a:spcAft>
                <a:spcPct val="0"/>
              </a:spcAft>
              <a:buClr>
                <a:srgbClr val="123D6B"/>
              </a:buClr>
              <a:buChar char="»"/>
              <a:defRPr sz="1600">
                <a:solidFill>
                  <a:srgbClr val="0B1F2C"/>
                </a:solidFill>
                <a:latin typeface="+mn-lt"/>
              </a:defRPr>
            </a:lvl5pPr>
            <a:lvl6pPr marL="2514600" indent="-228600" algn="l" rtl="0" eaLnBrk="1" fontAlgn="base" hangingPunct="1">
              <a:spcBef>
                <a:spcPct val="20000"/>
              </a:spcBef>
              <a:spcAft>
                <a:spcPct val="0"/>
              </a:spcAft>
              <a:buClr>
                <a:srgbClr val="123D6B"/>
              </a:buClr>
              <a:buChar char="»"/>
              <a:defRPr sz="1600" b="1">
                <a:solidFill>
                  <a:srgbClr val="123D6B"/>
                </a:solidFill>
                <a:latin typeface="+mn-lt"/>
              </a:defRPr>
            </a:lvl6pPr>
            <a:lvl7pPr marL="2971800" indent="-228600" algn="l" rtl="0" eaLnBrk="1" fontAlgn="base" hangingPunct="1">
              <a:spcBef>
                <a:spcPct val="20000"/>
              </a:spcBef>
              <a:spcAft>
                <a:spcPct val="0"/>
              </a:spcAft>
              <a:buClr>
                <a:srgbClr val="123D6B"/>
              </a:buClr>
              <a:buChar char="»"/>
              <a:defRPr sz="1600" b="1">
                <a:solidFill>
                  <a:srgbClr val="123D6B"/>
                </a:solidFill>
                <a:latin typeface="+mn-lt"/>
              </a:defRPr>
            </a:lvl7pPr>
            <a:lvl8pPr marL="3429000" indent="-228600" algn="l" rtl="0" eaLnBrk="1" fontAlgn="base" hangingPunct="1">
              <a:spcBef>
                <a:spcPct val="20000"/>
              </a:spcBef>
              <a:spcAft>
                <a:spcPct val="0"/>
              </a:spcAft>
              <a:buClr>
                <a:srgbClr val="123D6B"/>
              </a:buClr>
              <a:buChar char="»"/>
              <a:defRPr sz="1600" b="1">
                <a:solidFill>
                  <a:srgbClr val="123D6B"/>
                </a:solidFill>
                <a:latin typeface="+mn-lt"/>
              </a:defRPr>
            </a:lvl8pPr>
            <a:lvl9pPr marL="3886200" indent="-228600" algn="l" rtl="0" eaLnBrk="1" fontAlgn="base" hangingPunct="1">
              <a:spcBef>
                <a:spcPct val="20000"/>
              </a:spcBef>
              <a:spcAft>
                <a:spcPct val="0"/>
              </a:spcAft>
              <a:buClr>
                <a:srgbClr val="123D6B"/>
              </a:buClr>
              <a:buChar char="»"/>
              <a:defRPr sz="1600" b="1">
                <a:solidFill>
                  <a:srgbClr val="123D6B"/>
                </a:solidFill>
                <a:latin typeface="+mn-lt"/>
              </a:defRPr>
            </a:lvl9pPr>
          </a:lstStyle>
          <a:p>
            <a:r>
              <a:rPr lang="en-GB" sz="4000" kern="0" dirty="0"/>
              <a:t>Solar and onshore winds now take off more easily even with low carbon price</a:t>
            </a:r>
          </a:p>
          <a:p>
            <a:r>
              <a:rPr lang="en-GB" sz="4000" kern="0" dirty="0"/>
              <a:t>FIT for these renewable technologies are no longer effective as they are already competitive</a:t>
            </a:r>
          </a:p>
          <a:p>
            <a:endParaRPr lang="en-GB" sz="2600" kern="0" dirty="0"/>
          </a:p>
        </p:txBody>
      </p:sp>
    </p:spTree>
    <p:extLst>
      <p:ext uri="{BB962C8B-B14F-4D97-AF65-F5344CB8AC3E}">
        <p14:creationId xmlns:p14="http://schemas.microsoft.com/office/powerpoint/2010/main" val="25552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8280" y="781018"/>
            <a:ext cx="8799576" cy="5922391"/>
          </a:xfrm>
        </p:spPr>
      </p:pic>
      <p:sp>
        <p:nvSpPr>
          <p:cNvPr id="5" name="正方形/長方形 4"/>
          <p:cNvSpPr/>
          <p:nvPr/>
        </p:nvSpPr>
        <p:spPr>
          <a:xfrm>
            <a:off x="1125672" y="107942"/>
            <a:ext cx="9733562" cy="523220"/>
          </a:xfrm>
          <a:prstGeom prst="rect">
            <a:avLst/>
          </a:prstGeom>
        </p:spPr>
        <p:txBody>
          <a:bodyPr wrap="none">
            <a:spAutoFit/>
          </a:bodyPr>
          <a:lstStyle/>
          <a:p>
            <a:r>
              <a:rPr lang="en-US" altLang="ja-JP" sz="2800" b="1" dirty="0" smtClean="0"/>
              <a:t> FTT Power    Frequency </a:t>
            </a:r>
            <a:r>
              <a:rPr lang="en-US" altLang="ja-JP" sz="2800" b="1" dirty="0"/>
              <a:t>Matrix </a:t>
            </a:r>
            <a:r>
              <a:rPr lang="en-US" altLang="ja-JP" sz="2800" b="1" dirty="0" err="1"/>
              <a:t>Aij</a:t>
            </a:r>
            <a:r>
              <a:rPr lang="en-US" altLang="ja-JP" sz="2800" b="1" dirty="0"/>
              <a:t> = </a:t>
            </a:r>
            <a:r>
              <a:rPr lang="en-US" altLang="ja-JP" sz="2800" b="1" dirty="0" smtClean="0"/>
              <a:t>10/lifetime*10/Build Time</a:t>
            </a:r>
            <a:endParaRPr lang="ja-JP" altLang="en-US" sz="2800" b="1" dirty="0"/>
          </a:p>
        </p:txBody>
      </p:sp>
    </p:spTree>
    <p:extLst>
      <p:ext uri="{BB962C8B-B14F-4D97-AF65-F5344CB8AC3E}">
        <p14:creationId xmlns:p14="http://schemas.microsoft.com/office/powerpoint/2010/main" val="631086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11"/>
          <p:cNvSpPr>
            <a:spLocks noGrp="1"/>
          </p:cNvSpPr>
          <p:nvPr>
            <p:ph type="sldNum" sz="quarter" idx="12"/>
          </p:nvPr>
        </p:nvSpPr>
        <p:spPr>
          <a:xfrm>
            <a:off x="8077200" y="6356351"/>
            <a:ext cx="2133600" cy="365125"/>
          </a:xfrm>
        </p:spPr>
        <p:txBody>
          <a:bodyPr/>
          <a:lstStyle/>
          <a:p>
            <a:fld id="{02245150-415A-45BE-B763-5B3BB87B199F}" type="slidenum">
              <a:rPr lang="en-GB" sz="1600">
                <a:solidFill>
                  <a:schemeClr val="tx1"/>
                </a:solidFill>
                <a:latin typeface="+mj-lt"/>
                <a:ea typeface="メイリオ" pitchFamily="50" charset="-128"/>
                <a:cs typeface="メイリオ" pitchFamily="50" charset="-128"/>
              </a:rPr>
              <a:pPr/>
              <a:t>42</a:t>
            </a:fld>
            <a:endParaRPr lang="en-GB" sz="1600" dirty="0">
              <a:solidFill>
                <a:schemeClr val="tx1"/>
              </a:solidFill>
              <a:latin typeface="+mj-lt"/>
              <a:ea typeface="メイリオ" pitchFamily="50" charset="-128"/>
              <a:cs typeface="メイリオ" pitchFamily="50" charset="-128"/>
            </a:endParaRPr>
          </a:p>
        </p:txBody>
      </p:sp>
      <p:sp>
        <p:nvSpPr>
          <p:cNvPr id="5" name="TextBox 14"/>
          <p:cNvSpPr txBox="1">
            <a:spLocks noChangeArrowheads="1"/>
          </p:cNvSpPr>
          <p:nvPr/>
        </p:nvSpPr>
        <p:spPr bwMode="auto">
          <a:xfrm>
            <a:off x="4943873" y="4797152"/>
            <a:ext cx="4302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Aft>
                <a:spcPts val="1200"/>
              </a:spcAft>
              <a:defRPr/>
            </a:pPr>
            <a:r>
              <a:rPr lang="en-GB" altLang="ja-JP" sz="1800" dirty="0" err="1">
                <a:latin typeface="+mn-lt"/>
              </a:rPr>
              <a:t>Mercure</a:t>
            </a:r>
            <a:r>
              <a:rPr lang="en-GB" altLang="ja-JP" sz="1800" dirty="0">
                <a:latin typeface="+mn-lt"/>
              </a:rPr>
              <a:t> &amp; Salas, Energy 46</a:t>
            </a:r>
            <a:r>
              <a:rPr lang="en-GB" altLang="ja-JP" sz="1800" b="1" dirty="0">
                <a:latin typeface="+mn-lt"/>
              </a:rPr>
              <a:t>,</a:t>
            </a:r>
            <a:r>
              <a:rPr lang="en-GB" altLang="ja-JP" sz="1800" dirty="0">
                <a:latin typeface="+mn-lt"/>
              </a:rPr>
              <a:t> 322-336 (2012)</a:t>
            </a:r>
          </a:p>
        </p:txBody>
      </p:sp>
      <p:grpSp>
        <p:nvGrpSpPr>
          <p:cNvPr id="2" name="グループ化 1"/>
          <p:cNvGrpSpPr/>
          <p:nvPr/>
        </p:nvGrpSpPr>
        <p:grpSpPr>
          <a:xfrm>
            <a:off x="2855640" y="2243216"/>
            <a:ext cx="6480720" cy="2553936"/>
            <a:chOff x="1115616" y="2243216"/>
            <a:chExt cx="6480720" cy="2553936"/>
          </a:xfrm>
        </p:grpSpPr>
        <p:sp>
          <p:nvSpPr>
            <p:cNvPr id="12" name="正方形/長方形 11"/>
            <p:cNvSpPr/>
            <p:nvPr/>
          </p:nvSpPr>
          <p:spPr>
            <a:xfrm>
              <a:off x="1115616" y="2243216"/>
              <a:ext cx="6480720" cy="2553936"/>
            </a:xfrm>
            <a:prstGeom prst="rect">
              <a:avLst/>
            </a:prstGeom>
            <a:solidFill>
              <a:schemeClr val="bg1"/>
            </a:solidFill>
            <a:ln w="57150" cap="flat">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1" descr="Figure3.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026" y="2332499"/>
              <a:ext cx="2925762" cy="2436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Figure4.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988" y="2342269"/>
              <a:ext cx="2925763" cy="24368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0" name="テキスト ボックス 9"/>
          <p:cNvSpPr txBox="1"/>
          <p:nvPr/>
        </p:nvSpPr>
        <p:spPr>
          <a:xfrm>
            <a:off x="2332851" y="5301209"/>
            <a:ext cx="5588966" cy="1200329"/>
          </a:xfrm>
          <a:prstGeom prst="rect">
            <a:avLst/>
          </a:prstGeom>
          <a:noFill/>
        </p:spPr>
        <p:txBody>
          <a:bodyPr wrap="none" rtlCol="0">
            <a:spAutoFit/>
          </a:bodyPr>
          <a:lstStyle/>
          <a:p>
            <a:r>
              <a:rPr lang="ja-JP" altLang="en-US" sz="2400" dirty="0">
                <a:latin typeface="+mj-lt"/>
                <a:ea typeface="メイリオ" pitchFamily="50" charset="-128"/>
                <a:cs typeface="メイリオ" pitchFamily="50" charset="-128"/>
              </a:rPr>
              <a:t>・</a:t>
            </a:r>
            <a:r>
              <a:rPr lang="en-US" altLang="ja-JP" sz="2400" dirty="0">
                <a:latin typeface="+mj-lt"/>
                <a:ea typeface="メイリオ" pitchFamily="50" charset="-128"/>
                <a:cs typeface="メイリオ" pitchFamily="50" charset="-128"/>
              </a:rPr>
              <a:t>Cost increases as the technology diffuses</a:t>
            </a:r>
          </a:p>
          <a:p>
            <a:r>
              <a:rPr lang="ja-JP" altLang="en-US" sz="2400" dirty="0">
                <a:latin typeface="+mj-lt"/>
                <a:ea typeface="メイリオ" pitchFamily="50" charset="-128"/>
                <a:cs typeface="メイリオ" pitchFamily="50" charset="-128"/>
              </a:rPr>
              <a:t>　</a:t>
            </a:r>
            <a:r>
              <a:rPr lang="en-US" altLang="ja-JP" sz="2400" dirty="0">
                <a:latin typeface="+mj-lt"/>
                <a:ea typeface="メイリオ" pitchFamily="50" charset="-128"/>
                <a:cs typeface="メイリオ" pitchFamily="50" charset="-128"/>
              </a:rPr>
              <a:t>since less resource being available </a:t>
            </a:r>
          </a:p>
          <a:p>
            <a:r>
              <a:rPr lang="ja-JP" altLang="en-US" sz="2400" dirty="0">
                <a:latin typeface="+mj-lt"/>
                <a:ea typeface="メイリオ" pitchFamily="50" charset="-128"/>
                <a:cs typeface="メイリオ" pitchFamily="50" charset="-128"/>
              </a:rPr>
              <a:t>・</a:t>
            </a:r>
            <a:r>
              <a:rPr lang="en-US" altLang="ja-JP" sz="2400" dirty="0">
                <a:latin typeface="+mj-lt"/>
                <a:ea typeface="メイリオ" pitchFamily="50" charset="-128"/>
                <a:cs typeface="メイリオ" pitchFamily="50" charset="-128"/>
              </a:rPr>
              <a:t>Learning effect from cumulative capacity</a:t>
            </a:r>
          </a:p>
        </p:txBody>
      </p:sp>
      <p:sp>
        <p:nvSpPr>
          <p:cNvPr id="11" name="テキスト ボックス 10"/>
          <p:cNvSpPr txBox="1"/>
          <p:nvPr/>
        </p:nvSpPr>
        <p:spPr>
          <a:xfrm>
            <a:off x="1360392" y="169499"/>
            <a:ext cx="5734903" cy="1569660"/>
          </a:xfrm>
          <a:prstGeom prst="rect">
            <a:avLst/>
          </a:prstGeom>
          <a:noFill/>
        </p:spPr>
        <p:txBody>
          <a:bodyPr wrap="none" rtlCol="0">
            <a:spAutoFit/>
          </a:bodyPr>
          <a:lstStyle/>
          <a:p>
            <a:r>
              <a:rPr lang="en-US" altLang="ja-JP" sz="3600" b="1" u="sng" dirty="0" smtClean="0">
                <a:ea typeface="メイリオ" pitchFamily="50" charset="-128"/>
                <a:cs typeface="メイリオ" pitchFamily="50" charset="-128"/>
              </a:rPr>
              <a:t>FTT</a:t>
            </a:r>
            <a:r>
              <a:rPr lang="en-US" altLang="ja-JP" sz="3600" b="1" u="sng" dirty="0">
                <a:ea typeface="メイリオ" pitchFamily="50" charset="-128"/>
                <a:cs typeface="メイリオ" pitchFamily="50" charset="-128"/>
              </a:rPr>
              <a:t>: </a:t>
            </a:r>
            <a:r>
              <a:rPr lang="en-US" altLang="ja-JP" sz="3600" b="1" u="sng" dirty="0" smtClean="0">
                <a:ea typeface="メイリオ" pitchFamily="50" charset="-128"/>
                <a:cs typeface="メイリオ" pitchFamily="50" charset="-128"/>
              </a:rPr>
              <a:t>Power</a:t>
            </a:r>
            <a:endParaRPr lang="en-US" altLang="ja-JP" sz="3600" b="1" u="sng" dirty="0">
              <a:ea typeface="メイリオ" pitchFamily="50" charset="-128"/>
              <a:cs typeface="メイリオ" pitchFamily="50" charset="-128"/>
            </a:endParaRPr>
          </a:p>
          <a:p>
            <a:pPr>
              <a:lnSpc>
                <a:spcPts val="3600"/>
              </a:lnSpc>
            </a:pPr>
            <a:r>
              <a:rPr lang="en-US" altLang="ja-JP" sz="3600" dirty="0">
                <a:solidFill>
                  <a:srgbClr val="FF0000"/>
                </a:solidFill>
                <a:ea typeface="メイリオ" pitchFamily="50" charset="-128"/>
                <a:cs typeface="メイリオ" pitchFamily="50" charset="-128"/>
              </a:rPr>
              <a:t>Cost-Supply Curve</a:t>
            </a:r>
          </a:p>
          <a:p>
            <a:pPr>
              <a:lnSpc>
                <a:spcPts val="3600"/>
              </a:lnSpc>
            </a:pPr>
            <a:r>
              <a:rPr lang="en-US" altLang="ja-JP" sz="3600" dirty="0">
                <a:solidFill>
                  <a:srgbClr val="FF0000"/>
                </a:solidFill>
                <a:ea typeface="メイリオ" pitchFamily="50" charset="-128"/>
                <a:cs typeface="メイリオ" pitchFamily="50" charset="-128"/>
              </a:rPr>
              <a:t>= Natural resource availability</a:t>
            </a:r>
          </a:p>
        </p:txBody>
      </p:sp>
    </p:spTree>
    <p:extLst>
      <p:ext uri="{BB962C8B-B14F-4D97-AF65-F5344CB8AC3E}">
        <p14:creationId xmlns:p14="http://schemas.microsoft.com/office/powerpoint/2010/main" val="12917372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Figure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1301751"/>
            <a:ext cx="2925762"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3" descr="Figure5.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7976" y="3721101"/>
            <a:ext cx="292576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descr="Figure7.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5388" y="3721101"/>
            <a:ext cx="28638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Figure4.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1" y="1328738"/>
            <a:ext cx="2925763"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Figure6.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54901" y="1316039"/>
            <a:ext cx="292576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7" descr="Figure8.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35488" y="3733801"/>
            <a:ext cx="2925762"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Grp="1" noChangeArrowheads="1"/>
          </p:cNvSpPr>
          <p:nvPr>
            <p:ph type="title"/>
          </p:nvPr>
        </p:nvSpPr>
        <p:spPr>
          <a:xfrm>
            <a:off x="1897063" y="398463"/>
            <a:ext cx="8375650" cy="423862"/>
          </a:xfrm>
        </p:spPr>
        <p:txBody>
          <a:bodyPr>
            <a:normAutofit fontScale="90000"/>
          </a:bodyPr>
          <a:lstStyle/>
          <a:p>
            <a:pPr eaLnBrk="1" hangingPunct="1">
              <a:defRPr/>
            </a:pPr>
            <a:r>
              <a:rPr lang="en-US" dirty="0" smtClean="0">
                <a:cs typeface="+mj-cs"/>
              </a:rPr>
              <a:t>Cost-supply curves for renewables</a:t>
            </a:r>
          </a:p>
        </p:txBody>
      </p:sp>
    </p:spTree>
    <p:extLst>
      <p:ext uri="{BB962C8B-B14F-4D97-AF65-F5344CB8AC3E}">
        <p14:creationId xmlns:p14="http://schemas.microsoft.com/office/powerpoint/2010/main" val="4644823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Figure9.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4526" y="3748089"/>
            <a:ext cx="292576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descr="Figure10.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16039"/>
            <a:ext cx="29257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Figure11.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5276" y="1328738"/>
            <a:ext cx="296227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Figure12.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65276" y="3748089"/>
            <a:ext cx="292576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Figure13.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86638" y="1316039"/>
            <a:ext cx="29257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Figure14.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59651" y="3760788"/>
            <a:ext cx="2925763"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Grp="1" noChangeArrowheads="1"/>
          </p:cNvSpPr>
          <p:nvPr>
            <p:ph type="title"/>
          </p:nvPr>
        </p:nvSpPr>
        <p:spPr/>
        <p:txBody>
          <a:bodyPr/>
          <a:lstStyle/>
          <a:p>
            <a:pPr eaLnBrk="1" hangingPunct="1">
              <a:defRPr/>
            </a:pPr>
            <a:r>
              <a:rPr lang="en-US" dirty="0" smtClean="0">
                <a:cs typeface="+mj-cs"/>
              </a:rPr>
              <a:t>Cost-quantity curves for fossil &amp; nuclear fuels</a:t>
            </a:r>
          </a:p>
        </p:txBody>
      </p:sp>
    </p:spTree>
    <p:extLst>
      <p:ext uri="{BB962C8B-B14F-4D97-AF65-F5344CB8AC3E}">
        <p14:creationId xmlns:p14="http://schemas.microsoft.com/office/powerpoint/2010/main" val="2922596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pPr eaLnBrk="1" hangingPunct="1">
              <a:defRPr/>
            </a:pPr>
            <a:r>
              <a:rPr lang="en-US" dirty="0" smtClean="0">
                <a:cs typeface="+mj-cs"/>
              </a:rPr>
              <a:t>Work on natural resources</a:t>
            </a:r>
          </a:p>
        </p:txBody>
      </p:sp>
      <p:pic>
        <p:nvPicPr>
          <p:cNvPr id="491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7800" y="2120900"/>
            <a:ext cx="6743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3146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a:xfrm>
            <a:off x="4027368" y="13567"/>
            <a:ext cx="8640191" cy="1325563"/>
          </a:xfrm>
        </p:spPr>
        <p:txBody>
          <a:bodyPr>
            <a:normAutofit/>
          </a:bodyPr>
          <a:lstStyle/>
          <a:p>
            <a:pPr eaLnBrk="1" hangingPunct="1">
              <a:defRPr/>
            </a:pPr>
            <a:r>
              <a:rPr lang="en-US" sz="3200" b="1" dirty="0" smtClean="0">
                <a:cs typeface="+mj-cs"/>
              </a:rPr>
              <a:t>Modeling technology substitution</a:t>
            </a:r>
          </a:p>
        </p:txBody>
      </p:sp>
      <p:grpSp>
        <p:nvGrpSpPr>
          <p:cNvPr id="35842" name="Group 9"/>
          <p:cNvGrpSpPr>
            <a:grpSpLocks/>
          </p:cNvGrpSpPr>
          <p:nvPr/>
        </p:nvGrpSpPr>
        <p:grpSpPr bwMode="auto">
          <a:xfrm>
            <a:off x="4091374" y="1690688"/>
            <a:ext cx="1374775" cy="3744912"/>
            <a:chOff x="539552" y="1556792"/>
            <a:chExt cx="1375703" cy="3744416"/>
          </a:xfrm>
        </p:grpSpPr>
        <p:sp>
          <p:nvSpPr>
            <p:cNvPr id="2" name="Rectangle 1"/>
            <p:cNvSpPr>
              <a:spLocks noChangeArrowheads="1"/>
            </p:cNvSpPr>
            <p:nvPr/>
          </p:nvSpPr>
          <p:spPr bwMode="auto">
            <a:xfrm>
              <a:off x="539552" y="1556792"/>
              <a:ext cx="1224789" cy="287299"/>
            </a:xfrm>
            <a:prstGeom prst="rect">
              <a:avLst/>
            </a:prstGeom>
            <a:gradFill rotWithShape="1">
              <a:gsLst>
                <a:gs pos="0">
                  <a:srgbClr val="83B3FF"/>
                </a:gs>
                <a:gs pos="100000">
                  <a:srgbClr val="0000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Coal</a:t>
              </a:r>
            </a:p>
          </p:txBody>
        </p:sp>
        <p:sp>
          <p:nvSpPr>
            <p:cNvPr id="5" name="Rectangle 4"/>
            <p:cNvSpPr>
              <a:spLocks noChangeArrowheads="1"/>
            </p:cNvSpPr>
            <p:nvPr/>
          </p:nvSpPr>
          <p:spPr bwMode="auto">
            <a:xfrm>
              <a:off x="539552" y="2061550"/>
              <a:ext cx="1224789" cy="287299"/>
            </a:xfrm>
            <a:prstGeom prst="rect">
              <a:avLst/>
            </a:prstGeom>
            <a:gradFill rotWithShape="1">
              <a:gsLst>
                <a:gs pos="0">
                  <a:srgbClr val="83B3FF"/>
                </a:gs>
                <a:gs pos="100000">
                  <a:srgbClr val="660066"/>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CCGT</a:t>
              </a:r>
            </a:p>
          </p:txBody>
        </p:sp>
        <p:sp>
          <p:nvSpPr>
            <p:cNvPr id="6" name="Rectangle 5"/>
            <p:cNvSpPr>
              <a:spLocks noChangeArrowheads="1"/>
            </p:cNvSpPr>
            <p:nvPr/>
          </p:nvSpPr>
          <p:spPr bwMode="auto">
            <a:xfrm>
              <a:off x="539552" y="2564720"/>
              <a:ext cx="1224789" cy="288887"/>
            </a:xfrm>
            <a:prstGeom prst="rect">
              <a:avLst/>
            </a:prstGeom>
            <a:gradFill rotWithShape="1">
              <a:gsLst>
                <a:gs pos="0">
                  <a:srgbClr val="83B3FF"/>
                </a:gs>
                <a:gs pos="100000">
                  <a:srgbClr val="0076EE"/>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Hydro</a:t>
              </a:r>
            </a:p>
          </p:txBody>
        </p:sp>
        <p:sp>
          <p:nvSpPr>
            <p:cNvPr id="7" name="Rectangle 6"/>
            <p:cNvSpPr>
              <a:spLocks noChangeArrowheads="1"/>
            </p:cNvSpPr>
            <p:nvPr/>
          </p:nvSpPr>
          <p:spPr bwMode="auto">
            <a:xfrm>
              <a:off x="539552" y="3069479"/>
              <a:ext cx="1224789" cy="287300"/>
            </a:xfrm>
            <a:prstGeom prst="rect">
              <a:avLst/>
            </a:prstGeom>
            <a:gradFill rotWithShape="1">
              <a:gsLst>
                <a:gs pos="0">
                  <a:srgbClr val="83B3FF"/>
                </a:gs>
                <a:gs pos="100000">
                  <a:srgbClr val="0080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Wind</a:t>
              </a:r>
            </a:p>
          </p:txBody>
        </p:sp>
        <p:sp>
          <p:nvSpPr>
            <p:cNvPr id="8" name="Rectangle 7"/>
            <p:cNvSpPr>
              <a:spLocks noChangeArrowheads="1"/>
            </p:cNvSpPr>
            <p:nvPr/>
          </p:nvSpPr>
          <p:spPr bwMode="auto">
            <a:xfrm>
              <a:off x="539552" y="3572650"/>
              <a:ext cx="1224789" cy="288887"/>
            </a:xfrm>
            <a:prstGeom prst="rect">
              <a:avLst/>
            </a:prstGeom>
            <a:gradFill rotWithShape="1">
              <a:gsLst>
                <a:gs pos="0">
                  <a:srgbClr val="83B3FF"/>
                </a:gs>
                <a:gs pos="100000">
                  <a:srgbClr val="FF66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PV</a:t>
              </a:r>
            </a:p>
          </p:txBody>
        </p:sp>
        <p:sp>
          <p:nvSpPr>
            <p:cNvPr id="9" name="Rectangle 8"/>
            <p:cNvSpPr>
              <a:spLocks noChangeArrowheads="1"/>
            </p:cNvSpPr>
            <p:nvPr/>
          </p:nvSpPr>
          <p:spPr bwMode="auto">
            <a:xfrm>
              <a:off x="539552" y="4077408"/>
              <a:ext cx="1224789" cy="287299"/>
            </a:xfrm>
            <a:prstGeom prst="rect">
              <a:avLst/>
            </a:prstGeom>
            <a:gradFill rotWithShape="1">
              <a:gsLst>
                <a:gs pos="0">
                  <a:srgbClr val="83B3FF"/>
                </a:gs>
                <a:gs pos="100000">
                  <a:srgbClr val="FF00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BIGCC</a:t>
              </a:r>
            </a:p>
          </p:txBody>
        </p:sp>
        <p:sp>
          <p:nvSpPr>
            <p:cNvPr id="35906" name="TextBox 2"/>
            <p:cNvSpPr txBox="1">
              <a:spLocks noChangeArrowheads="1"/>
            </p:cNvSpPr>
            <p:nvPr/>
          </p:nvSpPr>
          <p:spPr bwMode="auto">
            <a:xfrm rot="5400000">
              <a:off x="930370" y="4316323"/>
              <a:ext cx="9541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6000" dirty="0"/>
                <a:t>…</a:t>
              </a:r>
            </a:p>
          </p:txBody>
        </p:sp>
      </p:grpSp>
      <p:sp>
        <p:nvSpPr>
          <p:cNvPr id="35843" name="TextBox 10"/>
          <p:cNvSpPr txBox="1">
            <a:spLocks noChangeArrowheads="1"/>
          </p:cNvSpPr>
          <p:nvPr/>
        </p:nvSpPr>
        <p:spPr bwMode="auto">
          <a:xfrm>
            <a:off x="3769678" y="5230813"/>
            <a:ext cx="1223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i="1"/>
              <a:t>t</a:t>
            </a:r>
            <a:r>
              <a:rPr lang="en-US" altLang="en-US" sz="4000"/>
              <a:t> = 1</a:t>
            </a:r>
          </a:p>
        </p:txBody>
      </p:sp>
      <p:sp>
        <p:nvSpPr>
          <p:cNvPr id="92" name="TextBox 91"/>
          <p:cNvSpPr txBox="1">
            <a:spLocks noChangeArrowheads="1"/>
          </p:cNvSpPr>
          <p:nvPr/>
        </p:nvSpPr>
        <p:spPr bwMode="auto">
          <a:xfrm>
            <a:off x="11365299" y="2332037"/>
            <a:ext cx="9540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6000"/>
              <a:t>…</a:t>
            </a:r>
          </a:p>
        </p:txBody>
      </p:sp>
      <p:sp>
        <p:nvSpPr>
          <p:cNvPr id="35845" name="TextBox 14"/>
          <p:cNvSpPr txBox="1">
            <a:spLocks noChangeArrowheads="1"/>
          </p:cNvSpPr>
          <p:nvPr/>
        </p:nvSpPr>
        <p:spPr bwMode="auto">
          <a:xfrm>
            <a:off x="6656126" y="6136540"/>
            <a:ext cx="4537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J.-F. Mercure, Energy Policy 48, 799-811 (2012)</a:t>
            </a:r>
          </a:p>
        </p:txBody>
      </p:sp>
      <p:grpSp>
        <p:nvGrpSpPr>
          <p:cNvPr id="12" name="Group 11"/>
          <p:cNvGrpSpPr>
            <a:grpSpLocks/>
          </p:cNvGrpSpPr>
          <p:nvPr/>
        </p:nvGrpSpPr>
        <p:grpSpPr bwMode="auto">
          <a:xfrm>
            <a:off x="8268087" y="1249363"/>
            <a:ext cx="2887662" cy="4689475"/>
            <a:chOff x="4729163" y="1300163"/>
            <a:chExt cx="2887662" cy="4689475"/>
          </a:xfrm>
        </p:grpSpPr>
        <p:grpSp>
          <p:nvGrpSpPr>
            <p:cNvPr id="35873" name="Group 7168"/>
            <p:cNvGrpSpPr>
              <a:grpSpLocks/>
            </p:cNvGrpSpPr>
            <p:nvPr/>
          </p:nvGrpSpPr>
          <p:grpSpPr bwMode="auto">
            <a:xfrm>
              <a:off x="4729163" y="1300163"/>
              <a:ext cx="2887662" cy="4689475"/>
              <a:chOff x="4643438" y="1403350"/>
              <a:chExt cx="2887662" cy="4689475"/>
            </a:xfrm>
          </p:grpSpPr>
          <p:grpSp>
            <p:nvGrpSpPr>
              <p:cNvPr id="35877" name="Group 36"/>
              <p:cNvGrpSpPr>
                <a:grpSpLocks/>
              </p:cNvGrpSpPr>
              <p:nvPr/>
            </p:nvGrpSpPr>
            <p:grpSpPr bwMode="auto">
              <a:xfrm>
                <a:off x="4643438" y="1403350"/>
                <a:ext cx="2887662" cy="4689475"/>
                <a:chOff x="4644008" y="1403484"/>
                <a:chExt cx="2887871" cy="4689812"/>
              </a:xfrm>
            </p:grpSpPr>
            <p:grpSp>
              <p:nvGrpSpPr>
                <p:cNvPr id="35880" name="Group 45"/>
                <p:cNvGrpSpPr>
                  <a:grpSpLocks/>
                </p:cNvGrpSpPr>
                <p:nvPr/>
              </p:nvGrpSpPr>
              <p:grpSpPr bwMode="auto">
                <a:xfrm>
                  <a:off x="6156176" y="1844824"/>
                  <a:ext cx="1375703" cy="3744416"/>
                  <a:chOff x="539552" y="1556792"/>
                  <a:chExt cx="1375703" cy="3744416"/>
                </a:xfrm>
              </p:grpSpPr>
              <p:sp>
                <p:nvSpPr>
                  <p:cNvPr id="57" name="Rectangle 56"/>
                  <p:cNvSpPr>
                    <a:spLocks noChangeArrowheads="1"/>
                  </p:cNvSpPr>
                  <p:nvPr/>
                </p:nvSpPr>
                <p:spPr bwMode="auto">
                  <a:xfrm>
                    <a:off x="538793" y="1556809"/>
                    <a:ext cx="1224051" cy="287358"/>
                  </a:xfrm>
                  <a:prstGeom prst="rect">
                    <a:avLst/>
                  </a:prstGeom>
                  <a:gradFill rotWithShape="1">
                    <a:gsLst>
                      <a:gs pos="0">
                        <a:srgbClr val="83B3FF"/>
                      </a:gs>
                      <a:gs pos="100000">
                        <a:srgbClr val="0000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Coal</a:t>
                    </a:r>
                  </a:p>
                </p:txBody>
              </p:sp>
              <p:sp>
                <p:nvSpPr>
                  <p:cNvPr id="58" name="Rectangle 57"/>
                  <p:cNvSpPr>
                    <a:spLocks noChangeArrowheads="1"/>
                  </p:cNvSpPr>
                  <p:nvPr/>
                </p:nvSpPr>
                <p:spPr bwMode="auto">
                  <a:xfrm>
                    <a:off x="538793" y="2061670"/>
                    <a:ext cx="1224051" cy="287358"/>
                  </a:xfrm>
                  <a:prstGeom prst="rect">
                    <a:avLst/>
                  </a:prstGeom>
                  <a:gradFill rotWithShape="1">
                    <a:gsLst>
                      <a:gs pos="0">
                        <a:srgbClr val="83B3FF"/>
                      </a:gs>
                      <a:gs pos="100000">
                        <a:srgbClr val="660066"/>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CCGT</a:t>
                    </a:r>
                  </a:p>
                </p:txBody>
              </p:sp>
              <p:sp>
                <p:nvSpPr>
                  <p:cNvPr id="59" name="Rectangle 58"/>
                  <p:cNvSpPr>
                    <a:spLocks noChangeArrowheads="1"/>
                  </p:cNvSpPr>
                  <p:nvPr/>
                </p:nvSpPr>
                <p:spPr bwMode="auto">
                  <a:xfrm>
                    <a:off x="538793" y="2564943"/>
                    <a:ext cx="1224051" cy="288946"/>
                  </a:xfrm>
                  <a:prstGeom prst="rect">
                    <a:avLst/>
                  </a:prstGeom>
                  <a:gradFill rotWithShape="1">
                    <a:gsLst>
                      <a:gs pos="0">
                        <a:srgbClr val="83B3FF"/>
                      </a:gs>
                      <a:gs pos="100000">
                        <a:srgbClr val="0076EE"/>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Hydro</a:t>
                    </a:r>
                  </a:p>
                </p:txBody>
              </p:sp>
              <p:sp>
                <p:nvSpPr>
                  <p:cNvPr id="60" name="Rectangle 59"/>
                  <p:cNvSpPr>
                    <a:spLocks noChangeArrowheads="1"/>
                  </p:cNvSpPr>
                  <p:nvPr/>
                </p:nvSpPr>
                <p:spPr bwMode="auto">
                  <a:xfrm>
                    <a:off x="538793" y="3069805"/>
                    <a:ext cx="1224051" cy="287359"/>
                  </a:xfrm>
                  <a:prstGeom prst="rect">
                    <a:avLst/>
                  </a:prstGeom>
                  <a:gradFill rotWithShape="1">
                    <a:gsLst>
                      <a:gs pos="0">
                        <a:srgbClr val="83B3FF"/>
                      </a:gs>
                      <a:gs pos="100000">
                        <a:srgbClr val="0080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Wind</a:t>
                    </a:r>
                  </a:p>
                </p:txBody>
              </p:sp>
              <p:sp>
                <p:nvSpPr>
                  <p:cNvPr id="61" name="Rectangle 60"/>
                  <p:cNvSpPr>
                    <a:spLocks noChangeArrowheads="1"/>
                  </p:cNvSpPr>
                  <p:nvPr/>
                </p:nvSpPr>
                <p:spPr bwMode="auto">
                  <a:xfrm>
                    <a:off x="538793" y="3573079"/>
                    <a:ext cx="1224051" cy="288946"/>
                  </a:xfrm>
                  <a:prstGeom prst="rect">
                    <a:avLst/>
                  </a:prstGeom>
                  <a:gradFill rotWithShape="1">
                    <a:gsLst>
                      <a:gs pos="0">
                        <a:srgbClr val="83B3FF"/>
                      </a:gs>
                      <a:gs pos="100000">
                        <a:srgbClr val="FF66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PV</a:t>
                    </a:r>
                  </a:p>
                </p:txBody>
              </p:sp>
              <p:sp>
                <p:nvSpPr>
                  <p:cNvPr id="62" name="Rectangle 61"/>
                  <p:cNvSpPr>
                    <a:spLocks noChangeArrowheads="1"/>
                  </p:cNvSpPr>
                  <p:nvPr/>
                </p:nvSpPr>
                <p:spPr bwMode="auto">
                  <a:xfrm>
                    <a:off x="538793" y="4077940"/>
                    <a:ext cx="1224051" cy="287358"/>
                  </a:xfrm>
                  <a:prstGeom prst="rect">
                    <a:avLst/>
                  </a:prstGeom>
                  <a:gradFill rotWithShape="1">
                    <a:gsLst>
                      <a:gs pos="0">
                        <a:srgbClr val="83B3FF"/>
                      </a:gs>
                      <a:gs pos="100000">
                        <a:srgbClr val="FF00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BIGCC</a:t>
                    </a:r>
                  </a:p>
                </p:txBody>
              </p:sp>
              <p:sp>
                <p:nvSpPr>
                  <p:cNvPr id="35899" name="TextBox 62"/>
                  <p:cNvSpPr txBox="1">
                    <a:spLocks noChangeArrowheads="1"/>
                  </p:cNvSpPr>
                  <p:nvPr/>
                </p:nvSpPr>
                <p:spPr bwMode="auto">
                  <a:xfrm rot="5400000">
                    <a:off x="930370" y="4316323"/>
                    <a:ext cx="9541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6000"/>
                      <a:t>…</a:t>
                    </a:r>
                  </a:p>
                </p:txBody>
              </p:sp>
            </p:grpSp>
            <p:sp>
              <p:nvSpPr>
                <p:cNvPr id="35881" name="TextBox 46"/>
                <p:cNvSpPr txBox="1">
                  <a:spLocks noChangeArrowheads="1"/>
                </p:cNvSpPr>
                <p:nvPr/>
              </p:nvSpPr>
              <p:spPr bwMode="auto">
                <a:xfrm>
                  <a:off x="6163727" y="5385410"/>
                  <a:ext cx="12242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i="1"/>
                    <a:t>t</a:t>
                  </a:r>
                  <a:r>
                    <a:rPr lang="en-US" altLang="en-US" sz="4000"/>
                    <a:t> = 3</a:t>
                  </a:r>
                </a:p>
              </p:txBody>
            </p:sp>
            <p:grpSp>
              <p:nvGrpSpPr>
                <p:cNvPr id="35882" name="Group 33"/>
                <p:cNvGrpSpPr>
                  <a:grpSpLocks/>
                </p:cNvGrpSpPr>
                <p:nvPr/>
              </p:nvGrpSpPr>
              <p:grpSpPr bwMode="auto">
                <a:xfrm>
                  <a:off x="4644008" y="1403484"/>
                  <a:ext cx="1512168" cy="3105636"/>
                  <a:chOff x="4644008" y="1403484"/>
                  <a:chExt cx="1512168" cy="3105636"/>
                </a:xfrm>
              </p:grpSpPr>
              <p:grpSp>
                <p:nvGrpSpPr>
                  <p:cNvPr id="35883" name="Group 47"/>
                  <p:cNvGrpSpPr>
                    <a:grpSpLocks/>
                  </p:cNvGrpSpPr>
                  <p:nvPr/>
                </p:nvGrpSpPr>
                <p:grpSpPr bwMode="auto">
                  <a:xfrm>
                    <a:off x="4644008" y="1403484"/>
                    <a:ext cx="1512168" cy="3105636"/>
                    <a:chOff x="1835696" y="1403484"/>
                    <a:chExt cx="1512168" cy="3105636"/>
                  </a:xfrm>
                </p:grpSpPr>
                <p:cxnSp>
                  <p:nvCxnSpPr>
                    <p:cNvPr id="49" name="Straight Arrow Connector 48"/>
                    <p:cNvCxnSpPr>
                      <a:cxnSpLocks noChangeShapeType="1"/>
                    </p:cNvCxnSpPr>
                    <p:nvPr/>
                  </p:nvCxnSpPr>
                  <p:spPr bwMode="auto">
                    <a:xfrm>
                      <a:off x="1835696" y="1989313"/>
                      <a:ext cx="1439966" cy="503274"/>
                    </a:xfrm>
                    <a:prstGeom prst="straightConnector1">
                      <a:avLst/>
                    </a:prstGeom>
                    <a:noFill/>
                    <a:ln w="508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0" name="Straight Arrow Connector 49"/>
                    <p:cNvCxnSpPr>
                      <a:cxnSpLocks noChangeShapeType="1"/>
                    </p:cNvCxnSpPr>
                    <p:nvPr/>
                  </p:nvCxnSpPr>
                  <p:spPr bwMode="auto">
                    <a:xfrm>
                      <a:off x="1835696" y="1989313"/>
                      <a:ext cx="1439966" cy="2519544"/>
                    </a:xfrm>
                    <a:prstGeom prst="straightConnector1">
                      <a:avLst/>
                    </a:prstGeom>
                    <a:noFill/>
                    <a:ln w="508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Straight Arrow Connector 50"/>
                    <p:cNvCxnSpPr>
                      <a:cxnSpLocks noChangeShapeType="1"/>
                    </p:cNvCxnSpPr>
                    <p:nvPr/>
                  </p:nvCxnSpPr>
                  <p:spPr bwMode="auto">
                    <a:xfrm>
                      <a:off x="1835696" y="2492587"/>
                      <a:ext cx="1439966" cy="504861"/>
                    </a:xfrm>
                    <a:prstGeom prst="straightConnector1">
                      <a:avLst/>
                    </a:prstGeom>
                    <a:noFill/>
                    <a:ln w="50800">
                      <a:solidFill>
                        <a:srgbClr val="660066"/>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3" name="Straight Arrow Connector 52"/>
                    <p:cNvCxnSpPr>
                      <a:cxnSpLocks noChangeShapeType="1"/>
                    </p:cNvCxnSpPr>
                    <p:nvPr/>
                  </p:nvCxnSpPr>
                  <p:spPr bwMode="auto">
                    <a:xfrm>
                      <a:off x="1835696" y="2997448"/>
                      <a:ext cx="1439966" cy="1008134"/>
                    </a:xfrm>
                    <a:prstGeom prst="straightConnector1">
                      <a:avLst/>
                    </a:prstGeom>
                    <a:noFill/>
                    <a:ln w="50800">
                      <a:solidFill>
                        <a:srgbClr val="1193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4" name="Straight Arrow Connector 53"/>
                    <p:cNvCxnSpPr>
                      <a:cxnSpLocks noChangeShapeType="1"/>
                    </p:cNvCxnSpPr>
                    <p:nvPr/>
                  </p:nvCxnSpPr>
                  <p:spPr bwMode="auto">
                    <a:xfrm>
                      <a:off x="1835696" y="2997448"/>
                      <a:ext cx="1439966" cy="1511409"/>
                    </a:xfrm>
                    <a:prstGeom prst="straightConnector1">
                      <a:avLst/>
                    </a:prstGeom>
                    <a:noFill/>
                    <a:ln w="50800">
                      <a:solidFill>
                        <a:srgbClr val="1193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5" name="Straight Arrow Connector 54"/>
                    <p:cNvCxnSpPr>
                      <a:cxnSpLocks noChangeShapeType="1"/>
                    </p:cNvCxnSpPr>
                    <p:nvPr/>
                  </p:nvCxnSpPr>
                  <p:spPr bwMode="auto">
                    <a:xfrm flipV="1">
                      <a:off x="1835696" y="1989313"/>
                      <a:ext cx="1439966" cy="503274"/>
                    </a:xfrm>
                    <a:prstGeom prst="straightConnector1">
                      <a:avLst/>
                    </a:prstGeom>
                    <a:noFill/>
                    <a:ln w="50800">
                      <a:solidFill>
                        <a:srgbClr val="660066"/>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92" name="TextBox 55"/>
                    <p:cNvSpPr txBox="1">
                      <a:spLocks noChangeArrowheads="1"/>
                    </p:cNvSpPr>
                    <p:nvPr/>
                  </p:nvSpPr>
                  <p:spPr bwMode="auto">
                    <a:xfrm>
                      <a:off x="1841547" y="1403484"/>
                      <a:ext cx="1506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Substitutions</a:t>
                      </a:r>
                    </a:p>
                  </p:txBody>
                </p:sp>
              </p:grpSp>
              <p:cxnSp>
                <p:nvCxnSpPr>
                  <p:cNvPr id="78" name="Straight Arrow Connector 77"/>
                  <p:cNvCxnSpPr>
                    <a:cxnSpLocks noChangeShapeType="1"/>
                  </p:cNvCxnSpPr>
                  <p:nvPr/>
                </p:nvCxnSpPr>
                <p:spPr bwMode="auto">
                  <a:xfrm>
                    <a:off x="4644008" y="3500722"/>
                    <a:ext cx="1439966" cy="504861"/>
                  </a:xfrm>
                  <a:prstGeom prst="straightConnector1">
                    <a:avLst/>
                  </a:prstGeom>
                  <a:noFill/>
                  <a:ln w="508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9" name="Straight Arrow Connector 78"/>
                  <p:cNvCxnSpPr>
                    <a:cxnSpLocks noChangeShapeType="1"/>
                  </p:cNvCxnSpPr>
                  <p:nvPr/>
                </p:nvCxnSpPr>
                <p:spPr bwMode="auto">
                  <a:xfrm flipV="1">
                    <a:off x="4644008" y="2492587"/>
                    <a:ext cx="1439966" cy="2016270"/>
                  </a:xfrm>
                  <a:prstGeom prst="straightConnector1">
                    <a:avLst/>
                  </a:prstGeom>
                  <a:noFill/>
                  <a:ln w="508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cxnSp>
            <p:nvCxnSpPr>
              <p:cNvPr id="65" name="Straight Arrow Connector 64"/>
              <p:cNvCxnSpPr>
                <a:cxnSpLocks noChangeShapeType="1"/>
              </p:cNvCxnSpPr>
              <p:nvPr/>
            </p:nvCxnSpPr>
            <p:spPr bwMode="auto">
              <a:xfrm flipV="1">
                <a:off x="4660900" y="3490912"/>
                <a:ext cx="1439863" cy="504825"/>
              </a:xfrm>
              <a:prstGeom prst="straightConnector1">
                <a:avLst/>
              </a:prstGeom>
              <a:noFill/>
              <a:ln w="50800">
                <a:solidFill>
                  <a:srgbClr val="FF66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6" name="Straight Arrow Connector 65"/>
              <p:cNvCxnSpPr>
                <a:cxnSpLocks noChangeShapeType="1"/>
              </p:cNvCxnSpPr>
              <p:nvPr/>
            </p:nvCxnSpPr>
            <p:spPr bwMode="auto">
              <a:xfrm>
                <a:off x="4660900" y="3013075"/>
                <a:ext cx="1379538" cy="0"/>
              </a:xfrm>
              <a:prstGeom prst="straightConnector1">
                <a:avLst/>
              </a:prstGeom>
              <a:noFill/>
              <a:ln w="50800">
                <a:solidFill>
                  <a:srgbClr val="1193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35874" name="Group 70"/>
            <p:cNvGrpSpPr>
              <a:grpSpLocks/>
            </p:cNvGrpSpPr>
            <p:nvPr/>
          </p:nvGrpSpPr>
          <p:grpSpPr bwMode="auto">
            <a:xfrm>
              <a:off x="4799280" y="2507106"/>
              <a:ext cx="1353970" cy="1236663"/>
              <a:chOff x="3695971" y="2289802"/>
              <a:chExt cx="1353970" cy="1236663"/>
            </a:xfrm>
          </p:grpSpPr>
          <p:sp>
            <p:nvSpPr>
              <p:cNvPr id="72" name="Rectangle 71"/>
              <p:cNvSpPr/>
              <p:nvPr/>
            </p:nvSpPr>
            <p:spPr>
              <a:xfrm>
                <a:off x="3795716" y="2422709"/>
                <a:ext cx="1116013" cy="962025"/>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35876" name="Object 3"/>
              <p:cNvGraphicFramePr>
                <a:graphicFrameLocks noChangeAspect="1"/>
              </p:cNvGraphicFramePr>
              <p:nvPr/>
            </p:nvGraphicFramePr>
            <p:xfrm>
              <a:off x="3695971" y="2289802"/>
              <a:ext cx="1353970" cy="1236663"/>
            </p:xfrm>
            <a:graphic>
              <a:graphicData uri="http://schemas.openxmlformats.org/presentationml/2006/ole">
                <mc:AlternateContent xmlns:mc="http://schemas.openxmlformats.org/markup-compatibility/2006">
                  <mc:Choice xmlns:v="urn:schemas-microsoft-com:vml" Requires="v">
                    <p:oleObj spid="_x0000_s3160" name="Equation" r:id="rId3" imgW="292100" imgH="266700" progId="Equation.3">
                      <p:embed/>
                    </p:oleObj>
                  </mc:Choice>
                  <mc:Fallback>
                    <p:oleObj name="Equation" r:id="rId3" imgW="292100" imgH="266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971" y="2289802"/>
                            <a:ext cx="135397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19" name="Group 18"/>
          <p:cNvGrpSpPr>
            <a:grpSpLocks/>
          </p:cNvGrpSpPr>
          <p:nvPr/>
        </p:nvGrpSpPr>
        <p:grpSpPr bwMode="auto">
          <a:xfrm>
            <a:off x="5459800" y="1249363"/>
            <a:ext cx="2887663" cy="4689475"/>
            <a:chOff x="1920875" y="1300163"/>
            <a:chExt cx="2887663" cy="4689475"/>
          </a:xfrm>
        </p:grpSpPr>
        <p:grpSp>
          <p:nvGrpSpPr>
            <p:cNvPr id="35848" name="Group 7167"/>
            <p:cNvGrpSpPr>
              <a:grpSpLocks/>
            </p:cNvGrpSpPr>
            <p:nvPr/>
          </p:nvGrpSpPr>
          <p:grpSpPr bwMode="auto">
            <a:xfrm>
              <a:off x="1920875" y="1300163"/>
              <a:ext cx="2887663" cy="4689475"/>
              <a:chOff x="1835150" y="1403350"/>
              <a:chExt cx="2887663" cy="4689475"/>
            </a:xfrm>
          </p:grpSpPr>
          <p:grpSp>
            <p:nvGrpSpPr>
              <p:cNvPr id="35852" name="Group 7175"/>
              <p:cNvGrpSpPr>
                <a:grpSpLocks/>
              </p:cNvGrpSpPr>
              <p:nvPr/>
            </p:nvGrpSpPr>
            <p:grpSpPr bwMode="auto">
              <a:xfrm>
                <a:off x="1835150" y="1403350"/>
                <a:ext cx="2887663" cy="4689475"/>
                <a:chOff x="1835696" y="1403484"/>
                <a:chExt cx="2887871" cy="4689812"/>
              </a:xfrm>
            </p:grpSpPr>
            <p:grpSp>
              <p:nvGrpSpPr>
                <p:cNvPr id="35855" name="Group 11"/>
                <p:cNvGrpSpPr>
                  <a:grpSpLocks/>
                </p:cNvGrpSpPr>
                <p:nvPr/>
              </p:nvGrpSpPr>
              <p:grpSpPr bwMode="auto">
                <a:xfrm>
                  <a:off x="3347864" y="1844824"/>
                  <a:ext cx="1375703" cy="3744416"/>
                  <a:chOff x="539552" y="1556792"/>
                  <a:chExt cx="1375703" cy="3744416"/>
                </a:xfrm>
              </p:grpSpPr>
              <p:sp>
                <p:nvSpPr>
                  <p:cNvPr id="13" name="Rectangle 12"/>
                  <p:cNvSpPr>
                    <a:spLocks noChangeArrowheads="1"/>
                  </p:cNvSpPr>
                  <p:nvPr/>
                </p:nvSpPr>
                <p:spPr bwMode="auto">
                  <a:xfrm>
                    <a:off x="538793" y="1556809"/>
                    <a:ext cx="1224051" cy="287358"/>
                  </a:xfrm>
                  <a:prstGeom prst="rect">
                    <a:avLst/>
                  </a:prstGeom>
                  <a:gradFill rotWithShape="1">
                    <a:gsLst>
                      <a:gs pos="0">
                        <a:srgbClr val="83B3FF"/>
                      </a:gs>
                      <a:gs pos="100000">
                        <a:srgbClr val="0000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Coal</a:t>
                    </a:r>
                  </a:p>
                </p:txBody>
              </p:sp>
              <p:sp>
                <p:nvSpPr>
                  <p:cNvPr id="14" name="Rectangle 13"/>
                  <p:cNvSpPr>
                    <a:spLocks noChangeArrowheads="1"/>
                  </p:cNvSpPr>
                  <p:nvPr/>
                </p:nvSpPr>
                <p:spPr bwMode="auto">
                  <a:xfrm>
                    <a:off x="538793" y="2061670"/>
                    <a:ext cx="1224051" cy="287358"/>
                  </a:xfrm>
                  <a:prstGeom prst="rect">
                    <a:avLst/>
                  </a:prstGeom>
                  <a:gradFill rotWithShape="1">
                    <a:gsLst>
                      <a:gs pos="0">
                        <a:srgbClr val="83B3FF"/>
                      </a:gs>
                      <a:gs pos="100000">
                        <a:srgbClr val="660066"/>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CCGT</a:t>
                    </a:r>
                  </a:p>
                </p:txBody>
              </p:sp>
              <p:sp>
                <p:nvSpPr>
                  <p:cNvPr id="15" name="Rectangle 14"/>
                  <p:cNvSpPr>
                    <a:spLocks noChangeArrowheads="1"/>
                  </p:cNvSpPr>
                  <p:nvPr/>
                </p:nvSpPr>
                <p:spPr bwMode="auto">
                  <a:xfrm>
                    <a:off x="538793" y="2564943"/>
                    <a:ext cx="1224051" cy="288946"/>
                  </a:xfrm>
                  <a:prstGeom prst="rect">
                    <a:avLst/>
                  </a:prstGeom>
                  <a:gradFill rotWithShape="1">
                    <a:gsLst>
                      <a:gs pos="0">
                        <a:srgbClr val="83B3FF"/>
                      </a:gs>
                      <a:gs pos="100000">
                        <a:srgbClr val="0076EE"/>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Hydro</a:t>
                    </a:r>
                  </a:p>
                </p:txBody>
              </p:sp>
              <p:sp>
                <p:nvSpPr>
                  <p:cNvPr id="16" name="Rectangle 15"/>
                  <p:cNvSpPr>
                    <a:spLocks noChangeArrowheads="1"/>
                  </p:cNvSpPr>
                  <p:nvPr/>
                </p:nvSpPr>
                <p:spPr bwMode="auto">
                  <a:xfrm>
                    <a:off x="538793" y="3069805"/>
                    <a:ext cx="1224051" cy="287359"/>
                  </a:xfrm>
                  <a:prstGeom prst="rect">
                    <a:avLst/>
                  </a:prstGeom>
                  <a:gradFill rotWithShape="1">
                    <a:gsLst>
                      <a:gs pos="0">
                        <a:srgbClr val="83B3FF"/>
                      </a:gs>
                      <a:gs pos="100000">
                        <a:srgbClr val="0080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Wind</a:t>
                    </a:r>
                  </a:p>
                </p:txBody>
              </p:sp>
              <p:sp>
                <p:nvSpPr>
                  <p:cNvPr id="17" name="Rectangle 16"/>
                  <p:cNvSpPr>
                    <a:spLocks noChangeArrowheads="1"/>
                  </p:cNvSpPr>
                  <p:nvPr/>
                </p:nvSpPr>
                <p:spPr bwMode="auto">
                  <a:xfrm>
                    <a:off x="538793" y="3573079"/>
                    <a:ext cx="1224051" cy="288946"/>
                  </a:xfrm>
                  <a:prstGeom prst="rect">
                    <a:avLst/>
                  </a:prstGeom>
                  <a:gradFill rotWithShape="1">
                    <a:gsLst>
                      <a:gs pos="0">
                        <a:srgbClr val="83B3FF"/>
                      </a:gs>
                      <a:gs pos="100000">
                        <a:srgbClr val="FF66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PV</a:t>
                    </a:r>
                  </a:p>
                </p:txBody>
              </p:sp>
              <p:sp>
                <p:nvSpPr>
                  <p:cNvPr id="18" name="Rectangle 17"/>
                  <p:cNvSpPr>
                    <a:spLocks noChangeArrowheads="1"/>
                  </p:cNvSpPr>
                  <p:nvPr/>
                </p:nvSpPr>
                <p:spPr bwMode="auto">
                  <a:xfrm>
                    <a:off x="538793" y="4077940"/>
                    <a:ext cx="1224051" cy="287358"/>
                  </a:xfrm>
                  <a:prstGeom prst="rect">
                    <a:avLst/>
                  </a:prstGeom>
                  <a:gradFill rotWithShape="1">
                    <a:gsLst>
                      <a:gs pos="0">
                        <a:srgbClr val="83B3FF"/>
                      </a:gs>
                      <a:gs pos="100000">
                        <a:srgbClr val="FF0000"/>
                      </a:gs>
                    </a:gsLst>
                    <a:lin ang="5400000"/>
                  </a:gradFill>
                  <a:ln w="9525">
                    <a:solidFill>
                      <a:srgbClr val="0071CF"/>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rPr>
                      <a:t>BIGCC</a:t>
                    </a:r>
                  </a:p>
                </p:txBody>
              </p:sp>
              <p:sp>
                <p:nvSpPr>
                  <p:cNvPr id="35872" name="TextBox 18"/>
                  <p:cNvSpPr txBox="1">
                    <a:spLocks noChangeArrowheads="1"/>
                  </p:cNvSpPr>
                  <p:nvPr/>
                </p:nvSpPr>
                <p:spPr bwMode="auto">
                  <a:xfrm rot="5400000">
                    <a:off x="930370" y="4316323"/>
                    <a:ext cx="9541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6000"/>
                      <a:t>…</a:t>
                    </a:r>
                  </a:p>
                </p:txBody>
              </p:sp>
            </p:grpSp>
            <p:sp>
              <p:nvSpPr>
                <p:cNvPr id="35856" name="TextBox 20"/>
                <p:cNvSpPr txBox="1">
                  <a:spLocks noChangeArrowheads="1"/>
                </p:cNvSpPr>
                <p:nvPr/>
              </p:nvSpPr>
              <p:spPr bwMode="auto">
                <a:xfrm>
                  <a:off x="3355415" y="5385410"/>
                  <a:ext cx="12242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i="1"/>
                    <a:t>t</a:t>
                  </a:r>
                  <a:r>
                    <a:rPr lang="en-US" altLang="en-US" sz="4000"/>
                    <a:t> = 2</a:t>
                  </a:r>
                </a:p>
              </p:txBody>
            </p:sp>
            <p:grpSp>
              <p:nvGrpSpPr>
                <p:cNvPr id="35857" name="Group 7174"/>
                <p:cNvGrpSpPr>
                  <a:grpSpLocks/>
                </p:cNvGrpSpPr>
                <p:nvPr/>
              </p:nvGrpSpPr>
              <p:grpSpPr bwMode="auto">
                <a:xfrm>
                  <a:off x="1835696" y="1403484"/>
                  <a:ext cx="1512168" cy="3105373"/>
                  <a:chOff x="1835696" y="1403484"/>
                  <a:chExt cx="1512168" cy="3105373"/>
                </a:xfrm>
              </p:grpSpPr>
              <p:cxnSp>
                <p:nvCxnSpPr>
                  <p:cNvPr id="22" name="Straight Arrow Connector 21"/>
                  <p:cNvCxnSpPr>
                    <a:cxnSpLocks noChangeShapeType="1"/>
                  </p:cNvCxnSpPr>
                  <p:nvPr/>
                </p:nvCxnSpPr>
                <p:spPr bwMode="auto">
                  <a:xfrm>
                    <a:off x="1835696" y="1989313"/>
                    <a:ext cx="1439967" cy="503274"/>
                  </a:xfrm>
                  <a:prstGeom prst="straightConnector1">
                    <a:avLst/>
                  </a:prstGeom>
                  <a:noFill/>
                  <a:ln w="508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a:off x="1835696" y="1989313"/>
                    <a:ext cx="1439967" cy="2519544"/>
                  </a:xfrm>
                  <a:prstGeom prst="straightConnector1">
                    <a:avLst/>
                  </a:prstGeom>
                  <a:noFill/>
                  <a:ln w="508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Arrow Connector 28"/>
                  <p:cNvCxnSpPr>
                    <a:cxnSpLocks noChangeShapeType="1"/>
                  </p:cNvCxnSpPr>
                  <p:nvPr/>
                </p:nvCxnSpPr>
                <p:spPr bwMode="auto">
                  <a:xfrm>
                    <a:off x="1835696" y="2492587"/>
                    <a:ext cx="1439967" cy="504861"/>
                  </a:xfrm>
                  <a:prstGeom prst="straightConnector1">
                    <a:avLst/>
                  </a:prstGeom>
                  <a:noFill/>
                  <a:ln w="50800">
                    <a:solidFill>
                      <a:srgbClr val="660066"/>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a:off x="1835696" y="3500722"/>
                    <a:ext cx="1439967" cy="1008135"/>
                  </a:xfrm>
                  <a:prstGeom prst="straightConnector1">
                    <a:avLst/>
                  </a:prstGeom>
                  <a:noFill/>
                  <a:ln w="508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Arrow Connector 34"/>
                  <p:cNvCxnSpPr>
                    <a:cxnSpLocks noChangeShapeType="1"/>
                  </p:cNvCxnSpPr>
                  <p:nvPr/>
                </p:nvCxnSpPr>
                <p:spPr bwMode="auto">
                  <a:xfrm>
                    <a:off x="1835696" y="2997448"/>
                    <a:ext cx="1406626" cy="1587"/>
                  </a:xfrm>
                  <a:prstGeom prst="straightConnector1">
                    <a:avLst/>
                  </a:prstGeom>
                  <a:noFill/>
                  <a:ln w="50800">
                    <a:solidFill>
                      <a:srgbClr val="1193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Arrow Connector 35"/>
                  <p:cNvCxnSpPr>
                    <a:cxnSpLocks noChangeShapeType="1"/>
                  </p:cNvCxnSpPr>
                  <p:nvPr/>
                </p:nvCxnSpPr>
                <p:spPr bwMode="auto">
                  <a:xfrm>
                    <a:off x="1838871" y="2471948"/>
                    <a:ext cx="1436792" cy="1533635"/>
                  </a:xfrm>
                  <a:prstGeom prst="straightConnector1">
                    <a:avLst/>
                  </a:prstGeom>
                  <a:noFill/>
                  <a:ln w="50800">
                    <a:solidFill>
                      <a:srgbClr val="660066"/>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Straight Arrow Connector 38"/>
                  <p:cNvCxnSpPr>
                    <a:cxnSpLocks noChangeShapeType="1"/>
                  </p:cNvCxnSpPr>
                  <p:nvPr/>
                </p:nvCxnSpPr>
                <p:spPr bwMode="auto">
                  <a:xfrm flipV="1">
                    <a:off x="1835696" y="1986138"/>
                    <a:ext cx="1406626" cy="506449"/>
                  </a:xfrm>
                  <a:prstGeom prst="straightConnector1">
                    <a:avLst/>
                  </a:prstGeom>
                  <a:noFill/>
                  <a:ln w="50800">
                    <a:solidFill>
                      <a:srgbClr val="660066"/>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65" name="TextBox 7173"/>
                  <p:cNvSpPr txBox="1">
                    <a:spLocks noChangeArrowheads="1"/>
                  </p:cNvSpPr>
                  <p:nvPr/>
                </p:nvSpPr>
                <p:spPr bwMode="auto">
                  <a:xfrm>
                    <a:off x="1841547" y="1403484"/>
                    <a:ext cx="1506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Substitutions</a:t>
                    </a:r>
                  </a:p>
                </p:txBody>
              </p:sp>
            </p:grpSp>
          </p:grpSp>
          <p:cxnSp>
            <p:nvCxnSpPr>
              <p:cNvPr id="56" name="Straight Arrow Connector 55"/>
              <p:cNvCxnSpPr>
                <a:cxnSpLocks noChangeShapeType="1"/>
              </p:cNvCxnSpPr>
              <p:nvPr/>
            </p:nvCxnSpPr>
            <p:spPr bwMode="auto">
              <a:xfrm>
                <a:off x="1838325" y="1985962"/>
                <a:ext cx="1404938" cy="1527175"/>
              </a:xfrm>
              <a:prstGeom prst="straightConnector1">
                <a:avLst/>
              </a:prstGeom>
              <a:noFill/>
              <a:ln w="508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3" name="Straight Arrow Connector 62"/>
              <p:cNvCxnSpPr>
                <a:cxnSpLocks noChangeShapeType="1"/>
              </p:cNvCxnSpPr>
              <p:nvPr/>
            </p:nvCxnSpPr>
            <p:spPr bwMode="auto">
              <a:xfrm>
                <a:off x="1838325" y="3986212"/>
                <a:ext cx="1404938" cy="26988"/>
              </a:xfrm>
              <a:prstGeom prst="straightConnector1">
                <a:avLst/>
              </a:prstGeom>
              <a:noFill/>
              <a:ln w="50800">
                <a:solidFill>
                  <a:srgbClr val="FF66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35849" name="Group 73"/>
            <p:cNvGrpSpPr>
              <a:grpSpLocks/>
            </p:cNvGrpSpPr>
            <p:nvPr/>
          </p:nvGrpSpPr>
          <p:grpSpPr bwMode="auto">
            <a:xfrm>
              <a:off x="1962481" y="2507106"/>
              <a:ext cx="1353970" cy="1236663"/>
              <a:chOff x="3695971" y="2289802"/>
              <a:chExt cx="1353970" cy="1236663"/>
            </a:xfrm>
          </p:grpSpPr>
          <p:sp>
            <p:nvSpPr>
              <p:cNvPr id="75" name="Rectangle 74"/>
              <p:cNvSpPr/>
              <p:nvPr/>
            </p:nvSpPr>
            <p:spPr>
              <a:xfrm>
                <a:off x="3795653" y="2422709"/>
                <a:ext cx="1116012" cy="962025"/>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35851" name="Object 3"/>
              <p:cNvGraphicFramePr>
                <a:graphicFrameLocks noChangeAspect="1"/>
              </p:cNvGraphicFramePr>
              <p:nvPr/>
            </p:nvGraphicFramePr>
            <p:xfrm>
              <a:off x="3695971" y="2289802"/>
              <a:ext cx="1353970" cy="1236663"/>
            </p:xfrm>
            <a:graphic>
              <a:graphicData uri="http://schemas.openxmlformats.org/presentationml/2006/ole">
                <mc:AlternateContent xmlns:mc="http://schemas.openxmlformats.org/markup-compatibility/2006">
                  <mc:Choice xmlns:v="urn:schemas-microsoft-com:vml" Requires="v">
                    <p:oleObj spid="_x0000_s3161" name="Equation" r:id="rId5" imgW="292100" imgH="266700" progId="Equation.3">
                      <p:embed/>
                    </p:oleObj>
                  </mc:Choice>
                  <mc:Fallback>
                    <p:oleObj name="Equation" r:id="rId5" imgW="292100" imgH="266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971" y="2289802"/>
                            <a:ext cx="135397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69" name="TextBox 4"/>
          <p:cNvSpPr txBox="1"/>
          <p:nvPr/>
        </p:nvSpPr>
        <p:spPr>
          <a:xfrm>
            <a:off x="-13082" y="1209829"/>
            <a:ext cx="4104456" cy="4286300"/>
          </a:xfrm>
          <a:prstGeom prst="rect">
            <a:avLst/>
          </a:prstGeom>
          <a:noFill/>
        </p:spPr>
        <p:txBody>
          <a:bodyPr wrap="square" lIns="130046" tIns="65023" rIns="130046" bIns="65023" rtlCol="0">
            <a:spAutoFit/>
          </a:bodyPr>
          <a:lstStyle/>
          <a:p>
            <a:pPr>
              <a:spcAft>
                <a:spcPts val="853"/>
              </a:spcAft>
              <a:buSzPts val="1800"/>
            </a:pPr>
            <a:r>
              <a:rPr lang="en-GB" sz="1600" b="1" dirty="0" smtClean="0">
                <a:latin typeface="Arial"/>
                <a:ea typeface="ＭＳ Ｐゴシック"/>
              </a:rPr>
              <a:t>Simulates:</a:t>
            </a:r>
            <a:endParaRPr lang="en-GB" sz="1600" b="1" dirty="0">
              <a:latin typeface="Arial"/>
              <a:ea typeface="ＭＳ Ｐゴシック"/>
            </a:endParaRPr>
          </a:p>
          <a:p>
            <a:pPr marL="285750" indent="-285750">
              <a:spcAft>
                <a:spcPts val="853"/>
              </a:spcAft>
              <a:buSzPts val="1800"/>
              <a:buFont typeface="Arial" charset="0"/>
              <a:buChar char="•"/>
            </a:pPr>
            <a:r>
              <a:rPr lang="en-GB" sz="1600" dirty="0" smtClean="0">
                <a:latin typeface="Arial"/>
                <a:ea typeface="ＭＳ Ｐゴシック"/>
              </a:rPr>
              <a:t>The </a:t>
            </a:r>
            <a:r>
              <a:rPr lang="en-GB" sz="1600" dirty="0">
                <a:latin typeface="Arial"/>
                <a:ea typeface="ＭＳ Ｐゴシック"/>
              </a:rPr>
              <a:t>future replacement and diffusion </a:t>
            </a:r>
            <a:endParaRPr lang="en-GB" sz="1600" dirty="0" smtClean="0">
              <a:latin typeface="Arial"/>
              <a:ea typeface="ＭＳ Ｐゴシック"/>
            </a:endParaRPr>
          </a:p>
          <a:p>
            <a:pPr marL="285750" indent="-285750">
              <a:spcAft>
                <a:spcPts val="853"/>
              </a:spcAft>
              <a:buSzPts val="1800"/>
              <a:buFont typeface="Arial" charset="0"/>
              <a:buChar char="•"/>
            </a:pPr>
            <a:r>
              <a:rPr lang="en-GB" sz="1600" dirty="0">
                <a:latin typeface="Arial"/>
                <a:ea typeface="ＭＳ Ｐゴシック"/>
              </a:rPr>
              <a:t>O</a:t>
            </a:r>
            <a:r>
              <a:rPr lang="en-GB" sz="1600" dirty="0" smtClean="0">
                <a:latin typeface="Arial"/>
                <a:ea typeface="ＭＳ Ｐゴシック"/>
              </a:rPr>
              <a:t>f power technologies</a:t>
            </a:r>
          </a:p>
          <a:p>
            <a:pPr marL="285750" indent="-285750">
              <a:spcAft>
                <a:spcPts val="853"/>
              </a:spcAft>
              <a:buSzPts val="1800"/>
              <a:buFont typeface="Arial" charset="0"/>
              <a:buChar char="•"/>
            </a:pPr>
            <a:r>
              <a:rPr lang="en-GB" sz="1600" dirty="0">
                <a:latin typeface="Arial"/>
                <a:ea typeface="ＭＳ Ｐゴシック"/>
              </a:rPr>
              <a:t>B</a:t>
            </a:r>
            <a:r>
              <a:rPr lang="en-GB" sz="1600" dirty="0" smtClean="0">
                <a:latin typeface="Arial"/>
                <a:ea typeface="ＭＳ Ｐゴシック"/>
              </a:rPr>
              <a:t>y power generation sectors worldwide</a:t>
            </a:r>
            <a:br>
              <a:rPr lang="en-GB" sz="1600" dirty="0" smtClean="0">
                <a:latin typeface="Arial"/>
                <a:ea typeface="ＭＳ Ｐゴシック"/>
              </a:rPr>
            </a:br>
            <a:r>
              <a:rPr lang="en-GB" sz="1600" dirty="0" smtClean="0">
                <a:latin typeface="Arial"/>
                <a:ea typeface="ＭＳ Ｐゴシック"/>
              </a:rPr>
              <a:t>(59 world regions)</a:t>
            </a:r>
          </a:p>
          <a:p>
            <a:pPr marL="285750" indent="-285750">
              <a:spcAft>
                <a:spcPts val="853"/>
              </a:spcAft>
              <a:buSzPts val="1800"/>
              <a:buFont typeface="Arial" charset="0"/>
              <a:buChar char="•"/>
            </a:pPr>
            <a:r>
              <a:rPr lang="en-GB" sz="1600" dirty="0" smtClean="0">
                <a:latin typeface="Arial"/>
                <a:ea typeface="ＭＳ Ｐゴシック"/>
              </a:rPr>
              <a:t>Based on dynamical shares equations (the FTT method – no optimisation)</a:t>
            </a:r>
          </a:p>
          <a:p>
            <a:pPr marL="285750" indent="-285750">
              <a:spcAft>
                <a:spcPts val="853"/>
              </a:spcAft>
              <a:buSzPts val="1800"/>
              <a:buFont typeface="Arial" charset="0"/>
              <a:buChar char="•"/>
            </a:pPr>
            <a:endParaRPr lang="en-GB" sz="1600" dirty="0">
              <a:latin typeface="Arial"/>
              <a:ea typeface="ＭＳ Ｐゴシック"/>
            </a:endParaRPr>
          </a:p>
          <a:p>
            <a:pPr marL="285750" indent="-285750">
              <a:spcAft>
                <a:spcPts val="853"/>
              </a:spcAft>
              <a:buSzPts val="1800"/>
              <a:buFont typeface="Arial" charset="0"/>
              <a:buChar char="•"/>
            </a:pPr>
            <a:r>
              <a:rPr lang="en-GB" sz="1600" dirty="0">
                <a:latin typeface="Arial"/>
                <a:ea typeface="ＭＳ Ｐゴシック"/>
              </a:rPr>
              <a:t>U</a:t>
            </a:r>
            <a:r>
              <a:rPr lang="en-GB" sz="1600" dirty="0" smtClean="0">
                <a:latin typeface="Arial"/>
                <a:ea typeface="ＭＳ Ｐゴシック"/>
              </a:rPr>
              <a:t>seful energy demand by country as an exogenous driver (depending on future levels of construction/</a:t>
            </a:r>
            <a:r>
              <a:rPr lang="en-GB" sz="1600" dirty="0" err="1" smtClean="0">
                <a:latin typeface="Arial"/>
                <a:ea typeface="ＭＳ Ｐゴシック"/>
              </a:rPr>
              <a:t>gereration</a:t>
            </a:r>
            <a:r>
              <a:rPr lang="en-GB" sz="1600" dirty="0" smtClean="0">
                <a:latin typeface="Arial"/>
                <a:ea typeface="ＭＳ Ｐゴシック"/>
              </a:rPr>
              <a:t>)</a:t>
            </a:r>
          </a:p>
          <a:p>
            <a:pPr marL="285750" indent="-285750">
              <a:spcAft>
                <a:spcPts val="853"/>
              </a:spcAft>
              <a:buSzPts val="1800"/>
              <a:buFont typeface="Arial" charset="0"/>
              <a:buChar char="•"/>
            </a:pPr>
            <a:endParaRPr lang="en-GB" sz="1600" dirty="0">
              <a:latin typeface="Arial"/>
              <a:ea typeface="ＭＳ Ｐゴシック"/>
            </a:endParaRPr>
          </a:p>
          <a:p>
            <a:pPr>
              <a:spcAft>
                <a:spcPts val="853"/>
              </a:spcAft>
              <a:buSzPts val="1800"/>
            </a:pPr>
            <a:endParaRPr lang="en-GB" sz="1800" b="1" dirty="0" smtClean="0">
              <a:latin typeface="Arial"/>
              <a:ea typeface="ＭＳ Ｐゴシック"/>
            </a:endParaRPr>
          </a:p>
        </p:txBody>
      </p:sp>
      <p:sp>
        <p:nvSpPr>
          <p:cNvPr id="3" name="正方形/長方形 2"/>
          <p:cNvSpPr/>
          <p:nvPr/>
        </p:nvSpPr>
        <p:spPr>
          <a:xfrm>
            <a:off x="117842" y="298601"/>
            <a:ext cx="2155911" cy="584775"/>
          </a:xfrm>
          <a:prstGeom prst="rect">
            <a:avLst/>
          </a:prstGeom>
        </p:spPr>
        <p:txBody>
          <a:bodyPr wrap="none">
            <a:spAutoFit/>
          </a:bodyPr>
          <a:lstStyle/>
          <a:p>
            <a:r>
              <a:rPr lang="en-US" altLang="ja-JP" sz="3200" b="1" u="sng" dirty="0" smtClean="0">
                <a:ea typeface="メイリオ" pitchFamily="50" charset="-128"/>
                <a:cs typeface="メイリオ" pitchFamily="50" charset="-128"/>
              </a:rPr>
              <a:t>FTT</a:t>
            </a:r>
            <a:r>
              <a:rPr lang="en-US" altLang="ja-JP" sz="3200" b="1" u="sng" dirty="0">
                <a:ea typeface="メイリオ" pitchFamily="50" charset="-128"/>
                <a:cs typeface="メイリオ" pitchFamily="50" charset="-128"/>
              </a:rPr>
              <a:t>: </a:t>
            </a:r>
            <a:r>
              <a:rPr lang="en-US" altLang="ja-JP" sz="3200" b="1" u="sng" dirty="0" smtClean="0">
                <a:ea typeface="メイリオ" pitchFamily="50" charset="-128"/>
                <a:cs typeface="メイリオ" pitchFamily="50" charset="-128"/>
              </a:rPr>
              <a:t>Power </a:t>
            </a:r>
            <a:endParaRPr lang="en-US" altLang="ja-JP" sz="3200" b="1" u="sng" dirty="0">
              <a:ea typeface="メイリオ" pitchFamily="50" charset="-128"/>
              <a:cs typeface="メイリオ" pitchFamily="50" charset="-128"/>
            </a:endParaRPr>
          </a:p>
        </p:txBody>
      </p:sp>
    </p:spTree>
    <p:extLst>
      <p:ext uri="{BB962C8B-B14F-4D97-AF65-F5344CB8AC3E}">
        <p14:creationId xmlns:p14="http://schemas.microsoft.com/office/powerpoint/2010/main" val="720327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pPr eaLnBrk="1" hangingPunct="1">
              <a:defRPr/>
            </a:pPr>
            <a:r>
              <a:rPr lang="en-US" dirty="0" smtClean="0">
                <a:cs typeface="+mj-cs"/>
              </a:rPr>
              <a:t>Substitution process</a:t>
            </a:r>
          </a:p>
        </p:txBody>
      </p:sp>
      <p:graphicFrame>
        <p:nvGraphicFramePr>
          <p:cNvPr id="18434" name="Object 3"/>
          <p:cNvGraphicFramePr>
            <a:graphicFrameLocks noChangeAspect="1"/>
          </p:cNvGraphicFramePr>
          <p:nvPr/>
        </p:nvGraphicFramePr>
        <p:xfrm>
          <a:off x="4533900" y="2430463"/>
          <a:ext cx="2509838" cy="869950"/>
        </p:xfrm>
        <a:graphic>
          <a:graphicData uri="http://schemas.openxmlformats.org/presentationml/2006/ole">
            <mc:AlternateContent xmlns:mc="http://schemas.openxmlformats.org/markup-compatibility/2006">
              <mc:Choice xmlns:v="urn:schemas-microsoft-com:vml" Requires="v">
                <p:oleObj spid="_x0000_s6186" name="Equation" r:id="rId3" imgW="1320800" imgH="457200" progId="Equation.3">
                  <p:embed/>
                </p:oleObj>
              </mc:Choice>
              <mc:Fallback>
                <p:oleObj name="Equation" r:id="rId3" imgW="13208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2430463"/>
                        <a:ext cx="250983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a:grpSpLocks/>
          </p:cNvGrpSpPr>
          <p:nvPr/>
        </p:nvGrpSpPr>
        <p:grpSpPr bwMode="auto">
          <a:xfrm>
            <a:off x="1563688" y="1825626"/>
            <a:ext cx="8805862" cy="3279775"/>
            <a:chOff x="39160" y="1962322"/>
            <a:chExt cx="8806737" cy="3280307"/>
          </a:xfrm>
        </p:grpSpPr>
        <p:pic>
          <p:nvPicPr>
            <p:cNvPr id="36878" name="Picture 1" descr="Exchanges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0225" y="2048464"/>
              <a:ext cx="2975672" cy="319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Box 4"/>
            <p:cNvSpPr txBox="1">
              <a:spLocks noChangeArrowheads="1"/>
            </p:cNvSpPr>
            <p:nvPr/>
          </p:nvSpPr>
          <p:spPr bwMode="auto">
            <a:xfrm>
              <a:off x="39160" y="1962322"/>
              <a:ext cx="5656277" cy="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i="1"/>
                <a:t>F</a:t>
              </a:r>
              <a:r>
                <a:rPr lang="en-US" altLang="en-US" sz="2000" i="1" baseline="-25000"/>
                <a:t>ij  </a:t>
              </a:r>
              <a:r>
                <a:rPr lang="en-US" altLang="en-US" sz="2000"/>
                <a:t>drives a flow of substitutions between </a:t>
              </a:r>
              <a:r>
                <a:rPr lang="en-US" altLang="en-US" sz="2000" i="1"/>
                <a:t>i </a:t>
              </a:r>
              <a:r>
                <a:rPr lang="en-US" altLang="en-US" sz="2000"/>
                <a:t>and </a:t>
              </a:r>
              <a:r>
                <a:rPr lang="en-US" altLang="en-US" sz="2000" i="1"/>
                <a:t>j </a:t>
              </a:r>
              <a:r>
                <a:rPr lang="en-US" altLang="en-US" sz="2000"/>
                <a:t>:</a:t>
              </a:r>
              <a:endParaRPr lang="en-US" altLang="en-US" sz="2000" i="1"/>
            </a:p>
          </p:txBody>
        </p:sp>
      </p:grpSp>
      <p:graphicFrame>
        <p:nvGraphicFramePr>
          <p:cNvPr id="18438" name="Object 12"/>
          <p:cNvGraphicFramePr>
            <a:graphicFrameLocks noChangeAspect="1"/>
          </p:cNvGraphicFramePr>
          <p:nvPr/>
        </p:nvGraphicFramePr>
        <p:xfrm>
          <a:off x="4557713" y="3724276"/>
          <a:ext cx="2533650" cy="868363"/>
        </p:xfrm>
        <a:graphic>
          <a:graphicData uri="http://schemas.openxmlformats.org/presentationml/2006/ole">
            <mc:AlternateContent xmlns:mc="http://schemas.openxmlformats.org/markup-compatibility/2006">
              <mc:Choice xmlns:v="urn:schemas-microsoft-com:vml" Requires="v">
                <p:oleObj spid="_x0000_s6187" name="Equation" r:id="rId6" imgW="1333500" imgH="457200" progId="Equation.3">
                  <p:embed/>
                </p:oleObj>
              </mc:Choice>
              <mc:Fallback>
                <p:oleObj name="Equation" r:id="rId6" imgW="13335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7713" y="3724276"/>
                        <a:ext cx="253365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9" name="Object 13"/>
          <p:cNvGraphicFramePr>
            <a:graphicFrameLocks noChangeAspect="1"/>
          </p:cNvGraphicFramePr>
          <p:nvPr/>
        </p:nvGraphicFramePr>
        <p:xfrm>
          <a:off x="3101976" y="4891089"/>
          <a:ext cx="6632575" cy="1062037"/>
        </p:xfrm>
        <a:graphic>
          <a:graphicData uri="http://schemas.openxmlformats.org/presentationml/2006/ole">
            <mc:AlternateContent xmlns:mc="http://schemas.openxmlformats.org/markup-compatibility/2006">
              <mc:Choice xmlns:v="urn:schemas-microsoft-com:vml" Requires="v">
                <p:oleObj spid="_x0000_s6188" name="Equation" r:id="rId8" imgW="3492500" imgH="558800" progId="Equation.3">
                  <p:embed/>
                </p:oleObj>
              </mc:Choice>
              <mc:Fallback>
                <p:oleObj name="Equation" r:id="rId8" imgW="3492500" imgH="558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1976" y="4891089"/>
                        <a:ext cx="66325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4"/>
          <p:cNvSpPr txBox="1">
            <a:spLocks noChangeArrowheads="1"/>
          </p:cNvSpPr>
          <p:nvPr/>
        </p:nvSpPr>
        <p:spPr bwMode="auto">
          <a:xfrm>
            <a:off x="1574800" y="1403350"/>
            <a:ext cx="2274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i="1"/>
              <a:t>S</a:t>
            </a:r>
            <a:r>
              <a:rPr lang="en-US" altLang="en-US" sz="2000" i="1" baseline="-25000"/>
              <a:t>i</a:t>
            </a:r>
            <a:r>
              <a:rPr lang="en-US" altLang="en-US" sz="2000"/>
              <a:t>: Market Shares</a:t>
            </a:r>
            <a:endParaRPr lang="en-US" altLang="en-US" sz="2000" i="1"/>
          </a:p>
        </p:txBody>
      </p:sp>
      <p:grpSp>
        <p:nvGrpSpPr>
          <p:cNvPr id="3" name="Group 2"/>
          <p:cNvGrpSpPr>
            <a:grpSpLocks/>
          </p:cNvGrpSpPr>
          <p:nvPr/>
        </p:nvGrpSpPr>
        <p:grpSpPr bwMode="auto">
          <a:xfrm>
            <a:off x="1919288" y="2454276"/>
            <a:ext cx="2070100" cy="822325"/>
            <a:chOff x="394560" y="2590095"/>
            <a:chExt cx="2070298" cy="822325"/>
          </a:xfrm>
        </p:grpSpPr>
        <p:sp>
          <p:nvSpPr>
            <p:cNvPr id="36876" name="TextBox 9"/>
            <p:cNvSpPr txBox="1">
              <a:spLocks noChangeArrowheads="1"/>
            </p:cNvSpPr>
            <p:nvPr/>
          </p:nvSpPr>
          <p:spPr bwMode="auto">
            <a:xfrm>
              <a:off x="394560" y="2757661"/>
              <a:ext cx="1524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000"/>
                <a:t>Growth rate</a:t>
              </a:r>
            </a:p>
          </p:txBody>
        </p:sp>
        <p:graphicFrame>
          <p:nvGraphicFramePr>
            <p:cNvPr id="36877" name="Object 3"/>
            <p:cNvGraphicFramePr>
              <a:graphicFrameLocks noChangeAspect="1"/>
            </p:cNvGraphicFramePr>
            <p:nvPr/>
          </p:nvGraphicFramePr>
          <p:xfrm>
            <a:off x="2102908" y="2590095"/>
            <a:ext cx="361950" cy="822325"/>
          </p:xfrm>
          <a:graphic>
            <a:graphicData uri="http://schemas.openxmlformats.org/presentationml/2006/ole">
              <mc:AlternateContent xmlns:mc="http://schemas.openxmlformats.org/markup-compatibility/2006">
                <mc:Choice xmlns:v="urn:schemas-microsoft-com:vml" Requires="v">
                  <p:oleObj spid="_x0000_s6189" name="Equation" r:id="rId10" imgW="190500" imgH="431800" progId="Equation.3">
                    <p:embed/>
                  </p:oleObj>
                </mc:Choice>
                <mc:Fallback>
                  <p:oleObj name="Equation" r:id="rId10" imgW="190500" imgH="431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2908" y="2590095"/>
                          <a:ext cx="3619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4" name="Group 3"/>
          <p:cNvGrpSpPr>
            <a:grpSpLocks/>
          </p:cNvGrpSpPr>
          <p:nvPr/>
        </p:nvGrpSpPr>
        <p:grpSpPr bwMode="auto">
          <a:xfrm>
            <a:off x="1495426" y="3724276"/>
            <a:ext cx="2506663" cy="868363"/>
            <a:chOff x="-28219" y="3860800"/>
            <a:chExt cx="2506307" cy="868363"/>
          </a:xfrm>
        </p:grpSpPr>
        <p:sp>
          <p:nvSpPr>
            <p:cNvPr id="36874" name="TextBox 11"/>
            <p:cNvSpPr txBox="1">
              <a:spLocks noChangeArrowheads="1"/>
            </p:cNvSpPr>
            <p:nvPr/>
          </p:nvSpPr>
          <p:spPr bwMode="auto">
            <a:xfrm>
              <a:off x="-28219" y="4037542"/>
              <a:ext cx="19473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000"/>
                <a:t>Scrappage rate</a:t>
              </a:r>
              <a:endParaRPr lang="en-US" altLang="en-US" sz="2000" i="1"/>
            </a:p>
          </p:txBody>
        </p:sp>
        <p:graphicFrame>
          <p:nvGraphicFramePr>
            <p:cNvPr id="36875" name="Object 12"/>
            <p:cNvGraphicFramePr>
              <a:graphicFrameLocks noChangeAspect="1"/>
            </p:cNvGraphicFramePr>
            <p:nvPr/>
          </p:nvGraphicFramePr>
          <p:xfrm>
            <a:off x="2090738" y="3860800"/>
            <a:ext cx="387350" cy="868363"/>
          </p:xfrm>
          <a:graphic>
            <a:graphicData uri="http://schemas.openxmlformats.org/presentationml/2006/ole">
              <mc:AlternateContent xmlns:mc="http://schemas.openxmlformats.org/markup-compatibility/2006">
                <mc:Choice xmlns:v="urn:schemas-microsoft-com:vml" Requires="v">
                  <p:oleObj spid="_x0000_s6190" name="Equation" r:id="rId12" imgW="203200" imgH="457200" progId="Equation.3">
                    <p:embed/>
                  </p:oleObj>
                </mc:Choice>
                <mc:Fallback>
                  <p:oleObj name="Equation" r:id="rId12" imgW="203200" imgH="457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0738" y="3860800"/>
                          <a:ext cx="38735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6873" name="TextBox 14"/>
          <p:cNvSpPr txBox="1">
            <a:spLocks noChangeArrowheads="1"/>
          </p:cNvSpPr>
          <p:nvPr/>
        </p:nvSpPr>
        <p:spPr bwMode="auto">
          <a:xfrm>
            <a:off x="6245226" y="5883276"/>
            <a:ext cx="4537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t>J.-F. Mercure, Energy Policy 48, 799-811 (2012)</a:t>
            </a:r>
          </a:p>
        </p:txBody>
      </p:sp>
    </p:spTree>
    <p:extLst>
      <p:ext uri="{BB962C8B-B14F-4D97-AF65-F5344CB8AC3E}">
        <p14:creationId xmlns:p14="http://schemas.microsoft.com/office/powerpoint/2010/main" val="375121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071664" y="2060848"/>
            <a:ext cx="5904656" cy="1224136"/>
          </a:xfrm>
          <a:prstGeom prst="rect">
            <a:avLst/>
          </a:prstGeom>
          <a:solidFill>
            <a:schemeClr val="bg1"/>
          </a:solidFill>
          <a:ln w="57150" cap="flat">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スライド番号プレースホルダ 11"/>
          <p:cNvSpPr>
            <a:spLocks noGrp="1"/>
          </p:cNvSpPr>
          <p:nvPr>
            <p:ph type="sldNum" sz="quarter" idx="12"/>
          </p:nvPr>
        </p:nvSpPr>
        <p:spPr>
          <a:xfrm>
            <a:off x="8077200" y="6356351"/>
            <a:ext cx="2133600" cy="365125"/>
          </a:xfrm>
        </p:spPr>
        <p:txBody>
          <a:bodyPr/>
          <a:lstStyle/>
          <a:p>
            <a:fld id="{02245150-415A-45BE-B763-5B3BB87B199F}" type="slidenum">
              <a:rPr lang="en-GB" sz="1600">
                <a:solidFill>
                  <a:schemeClr val="tx1"/>
                </a:solidFill>
                <a:ea typeface="メイリオ" pitchFamily="50" charset="-128"/>
                <a:cs typeface="メイリオ" pitchFamily="50" charset="-128"/>
              </a:rPr>
              <a:pPr/>
              <a:t>48</a:t>
            </a:fld>
            <a:endParaRPr lang="en-GB" sz="1600" dirty="0">
              <a:solidFill>
                <a:schemeClr val="tx1"/>
              </a:solidFill>
              <a:ea typeface="メイリオ" pitchFamily="50" charset="-128"/>
              <a:cs typeface="メイリオ" pitchFamily="50" charset="-128"/>
            </a:endParaRPr>
          </a:p>
        </p:txBody>
      </p:sp>
      <p:graphicFrame>
        <p:nvGraphicFramePr>
          <p:cNvPr id="7" name="Object 13"/>
          <p:cNvGraphicFramePr>
            <a:graphicFrameLocks noChangeAspect="1"/>
          </p:cNvGraphicFramePr>
          <p:nvPr>
            <p:extLst/>
          </p:nvPr>
        </p:nvGraphicFramePr>
        <p:xfrm>
          <a:off x="3427413" y="2152650"/>
          <a:ext cx="5630862" cy="1087438"/>
        </p:xfrm>
        <a:graphic>
          <a:graphicData uri="http://schemas.openxmlformats.org/presentationml/2006/ole">
            <mc:AlternateContent xmlns:mc="http://schemas.openxmlformats.org/markup-compatibility/2006">
              <mc:Choice xmlns:v="urn:schemas-microsoft-com:vml" Requires="v">
                <p:oleObj spid="_x0000_s4122" name="数式" r:id="rId3" imgW="1879560" imgH="355320" progId="Equation.3">
                  <p:embed/>
                </p:oleObj>
              </mc:Choice>
              <mc:Fallback>
                <p:oleObj name="数式" r:id="rId3" imgW="1879560" imgH="355320" progId="Equation.3">
                  <p:embed/>
                  <p:pic>
                    <p:nvPicPr>
                      <p:cNvPr id="0" name=""/>
                      <p:cNvPicPr>
                        <a:picLocks noChangeAspect="1" noChangeArrowheads="1"/>
                      </p:cNvPicPr>
                      <p:nvPr/>
                    </p:nvPicPr>
                    <p:blipFill>
                      <a:blip r:embed="rId4"/>
                      <a:srcRect/>
                      <a:stretch>
                        <a:fillRect/>
                      </a:stretch>
                    </p:blipFill>
                    <p:spPr bwMode="auto">
                      <a:xfrm>
                        <a:off x="3427413" y="2152650"/>
                        <a:ext cx="5630862" cy="1087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テキスト ボックス 50"/>
          <p:cNvSpPr txBox="1"/>
          <p:nvPr/>
        </p:nvSpPr>
        <p:spPr>
          <a:xfrm>
            <a:off x="1919537" y="3989383"/>
            <a:ext cx="8479437" cy="2062103"/>
          </a:xfrm>
          <a:prstGeom prst="rect">
            <a:avLst/>
          </a:prstGeom>
          <a:noFill/>
        </p:spPr>
        <p:txBody>
          <a:bodyPr wrap="none" rtlCol="0">
            <a:spAutoFit/>
          </a:bodyPr>
          <a:lstStyle/>
          <a:p>
            <a:r>
              <a:rPr lang="en-US" altLang="ja-JP" sz="3200" dirty="0">
                <a:ea typeface="メイリオ" pitchFamily="50" charset="-128"/>
                <a:cs typeface="メイリオ" pitchFamily="50" charset="-128"/>
              </a:rPr>
              <a:t>S</a:t>
            </a:r>
            <a:r>
              <a:rPr lang="en-US" altLang="ja-JP" sz="2400" dirty="0">
                <a:ea typeface="メイリオ" pitchFamily="50" charset="-128"/>
                <a:cs typeface="メイリオ" pitchFamily="50" charset="-128"/>
              </a:rPr>
              <a:t>i</a:t>
            </a:r>
            <a:r>
              <a:rPr lang="ja-JP" altLang="en-US" sz="2800" dirty="0">
                <a:ea typeface="メイリオ" pitchFamily="50" charset="-128"/>
                <a:cs typeface="メイリオ" pitchFamily="50" charset="-128"/>
              </a:rPr>
              <a:t> </a:t>
            </a:r>
            <a:r>
              <a:rPr lang="en-US" altLang="ja-JP" sz="2800" dirty="0">
                <a:ea typeface="メイリオ" pitchFamily="50" charset="-128"/>
                <a:cs typeface="メイリオ" pitchFamily="50" charset="-128"/>
              </a:rPr>
              <a:t>: </a:t>
            </a:r>
            <a:r>
              <a:rPr lang="en-US" altLang="ja-JP" sz="2400" dirty="0">
                <a:ea typeface="メイリオ" pitchFamily="50" charset="-128"/>
                <a:cs typeface="メイリオ" pitchFamily="50" charset="-128"/>
              </a:rPr>
              <a:t>Share of technology </a:t>
            </a:r>
            <a:r>
              <a:rPr lang="en-US" altLang="ja-JP" sz="2400" dirty="0" err="1">
                <a:ea typeface="メイリオ" pitchFamily="50" charset="-128"/>
                <a:cs typeface="メイリオ" pitchFamily="50" charset="-128"/>
              </a:rPr>
              <a:t>i</a:t>
            </a:r>
            <a:endParaRPr lang="en-US" altLang="ja-JP" sz="2400" dirty="0">
              <a:ea typeface="メイリオ" pitchFamily="50" charset="-128"/>
              <a:cs typeface="メイリオ" pitchFamily="50" charset="-128"/>
            </a:endParaRPr>
          </a:p>
          <a:p>
            <a:r>
              <a:rPr lang="en-US" altLang="ja-JP" sz="3200" dirty="0" err="1">
                <a:ea typeface="メイリオ" pitchFamily="50" charset="-128"/>
                <a:cs typeface="メイリオ" pitchFamily="50" charset="-128"/>
              </a:rPr>
              <a:t>A</a:t>
            </a:r>
            <a:r>
              <a:rPr lang="en-US" altLang="ja-JP" sz="2400" dirty="0" err="1">
                <a:ea typeface="メイリオ" pitchFamily="50" charset="-128"/>
                <a:cs typeface="メイリオ" pitchFamily="50" charset="-128"/>
              </a:rPr>
              <a:t>ij</a:t>
            </a:r>
            <a:r>
              <a:rPr lang="ja-JP" altLang="en-US" sz="2800" dirty="0">
                <a:ea typeface="メイリオ" pitchFamily="50" charset="-128"/>
                <a:cs typeface="メイリオ" pitchFamily="50" charset="-128"/>
              </a:rPr>
              <a:t> </a:t>
            </a:r>
            <a:r>
              <a:rPr lang="en-US" altLang="ja-JP" sz="2800" dirty="0">
                <a:ea typeface="メイリオ" pitchFamily="50" charset="-128"/>
                <a:cs typeface="メイリオ" pitchFamily="50" charset="-128"/>
              </a:rPr>
              <a:t>: </a:t>
            </a:r>
            <a:r>
              <a:rPr lang="en-US" altLang="ja-JP" sz="2400" dirty="0">
                <a:ea typeface="メイリオ" pitchFamily="50" charset="-128"/>
                <a:cs typeface="メイリオ" pitchFamily="50" charset="-128"/>
              </a:rPr>
              <a:t>Life time of</a:t>
            </a:r>
            <a:r>
              <a:rPr lang="ja-JP" altLang="en-US" sz="2400" dirty="0">
                <a:ea typeface="メイリオ" pitchFamily="50" charset="-128"/>
                <a:cs typeface="メイリオ" pitchFamily="50" charset="-128"/>
              </a:rPr>
              <a:t> </a:t>
            </a:r>
            <a:r>
              <a:rPr lang="en-US" altLang="ja-JP" sz="2400" dirty="0">
                <a:ea typeface="メイリオ" pitchFamily="50" charset="-128"/>
                <a:cs typeface="メイリオ" pitchFamily="50" charset="-128"/>
              </a:rPr>
              <a:t>technology </a:t>
            </a:r>
            <a:r>
              <a:rPr lang="en-US" altLang="ja-JP" sz="2400" dirty="0" err="1">
                <a:ea typeface="メイリオ" pitchFamily="50" charset="-128"/>
                <a:cs typeface="メイリオ" pitchFamily="50" charset="-128"/>
              </a:rPr>
              <a:t>i</a:t>
            </a:r>
            <a:r>
              <a:rPr lang="ja-JP" altLang="en-US" sz="2400" dirty="0">
                <a:ea typeface="メイリオ" pitchFamily="50" charset="-128"/>
                <a:cs typeface="メイリオ" pitchFamily="50" charset="-128"/>
              </a:rPr>
              <a:t> </a:t>
            </a:r>
            <a:r>
              <a:rPr lang="en-US" altLang="ja-JP" sz="2400" dirty="0">
                <a:ea typeface="メイリオ" pitchFamily="50" charset="-128"/>
                <a:cs typeface="メイリオ" pitchFamily="50" charset="-128"/>
              </a:rPr>
              <a:t>and lead time of technology j</a:t>
            </a:r>
          </a:p>
          <a:p>
            <a:r>
              <a:rPr lang="en-US" altLang="ja-JP" sz="3200" dirty="0" err="1">
                <a:ea typeface="メイリオ" pitchFamily="50" charset="-128"/>
                <a:cs typeface="メイリオ" pitchFamily="50" charset="-128"/>
              </a:rPr>
              <a:t>F</a:t>
            </a:r>
            <a:r>
              <a:rPr lang="en-US" altLang="ja-JP" sz="2400" dirty="0" err="1">
                <a:ea typeface="メイリオ" pitchFamily="50" charset="-128"/>
                <a:cs typeface="メイリオ" pitchFamily="50" charset="-128"/>
              </a:rPr>
              <a:t>ij</a:t>
            </a:r>
            <a:r>
              <a:rPr lang="ja-JP" altLang="en-US" sz="2800" dirty="0">
                <a:ea typeface="メイリオ" pitchFamily="50" charset="-128"/>
                <a:cs typeface="メイリオ" pitchFamily="50" charset="-128"/>
              </a:rPr>
              <a:t> </a:t>
            </a:r>
            <a:r>
              <a:rPr lang="en-US" altLang="ja-JP" sz="2800" dirty="0">
                <a:ea typeface="メイリオ" pitchFamily="50" charset="-128"/>
                <a:cs typeface="メイリオ" pitchFamily="50" charset="-128"/>
              </a:rPr>
              <a:t>: </a:t>
            </a:r>
            <a:r>
              <a:rPr lang="en-US" altLang="ja-JP" sz="2400" dirty="0">
                <a:ea typeface="メイリオ" pitchFamily="50" charset="-128"/>
                <a:cs typeface="メイリオ" pitchFamily="50" charset="-128"/>
              </a:rPr>
              <a:t>Probability that technology </a:t>
            </a:r>
            <a:r>
              <a:rPr lang="en-US" altLang="ja-JP" sz="2400" dirty="0" err="1">
                <a:ea typeface="メイリオ" pitchFamily="50" charset="-128"/>
                <a:cs typeface="メイリオ" pitchFamily="50" charset="-128"/>
              </a:rPr>
              <a:t>i</a:t>
            </a:r>
            <a:r>
              <a:rPr lang="en-US" altLang="ja-JP" sz="2400" dirty="0">
                <a:ea typeface="メイリオ" pitchFamily="50" charset="-128"/>
                <a:cs typeface="メイリオ" pitchFamily="50" charset="-128"/>
              </a:rPr>
              <a:t> would be chosen between </a:t>
            </a:r>
            <a:r>
              <a:rPr lang="en-US" altLang="ja-JP" sz="2400" dirty="0" err="1">
                <a:ea typeface="メイリオ" pitchFamily="50" charset="-128"/>
                <a:cs typeface="メイリオ" pitchFamily="50" charset="-128"/>
              </a:rPr>
              <a:t>i</a:t>
            </a:r>
            <a:r>
              <a:rPr lang="en-US" altLang="ja-JP" sz="2400" dirty="0">
                <a:ea typeface="メイリオ" pitchFamily="50" charset="-128"/>
                <a:cs typeface="メイリオ" pitchFamily="50" charset="-128"/>
              </a:rPr>
              <a:t> and j</a:t>
            </a:r>
          </a:p>
          <a:p>
            <a:r>
              <a:rPr lang="en-US" altLang="ja-JP" sz="3200" dirty="0">
                <a:ea typeface="メイリオ" pitchFamily="50" charset="-128"/>
                <a:cs typeface="メイリオ" pitchFamily="50" charset="-128"/>
              </a:rPr>
              <a:t>t</a:t>
            </a:r>
            <a:r>
              <a:rPr lang="ja-JP" altLang="en-US" sz="2800" dirty="0">
                <a:ea typeface="メイリオ" pitchFamily="50" charset="-128"/>
                <a:cs typeface="メイリオ" pitchFamily="50" charset="-128"/>
              </a:rPr>
              <a:t> </a:t>
            </a:r>
            <a:r>
              <a:rPr lang="en-US" altLang="ja-JP" sz="2800" dirty="0">
                <a:ea typeface="メイリオ" pitchFamily="50" charset="-128"/>
                <a:cs typeface="メイリオ" pitchFamily="50" charset="-128"/>
              </a:rPr>
              <a:t>: </a:t>
            </a:r>
            <a:r>
              <a:rPr lang="en-US" altLang="ja-JP" sz="2400" dirty="0">
                <a:ea typeface="メイリオ" pitchFamily="50" charset="-128"/>
                <a:cs typeface="メイリオ" pitchFamily="50" charset="-128"/>
              </a:rPr>
              <a:t>time</a:t>
            </a:r>
          </a:p>
        </p:txBody>
      </p:sp>
      <p:sp>
        <p:nvSpPr>
          <p:cNvPr id="10" name="TextBox 14"/>
          <p:cNvSpPr txBox="1">
            <a:spLocks noChangeArrowheads="1"/>
          </p:cNvSpPr>
          <p:nvPr/>
        </p:nvSpPr>
        <p:spPr bwMode="auto">
          <a:xfrm>
            <a:off x="4488554" y="3356992"/>
            <a:ext cx="4559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ja-JP" sz="1800" dirty="0">
                <a:latin typeface="+mn-lt"/>
                <a:ea typeface="メイリオ" panose="020B0604030504040204" pitchFamily="50" charset="-128"/>
                <a:cs typeface="メイリオ" panose="020B0604030504040204" pitchFamily="50" charset="-128"/>
              </a:rPr>
              <a:t>J.-F. </a:t>
            </a:r>
            <a:r>
              <a:rPr lang="en-US" altLang="ja-JP" sz="1800" dirty="0" err="1">
                <a:latin typeface="+mn-lt"/>
                <a:ea typeface="メイリオ" panose="020B0604030504040204" pitchFamily="50" charset="-128"/>
                <a:cs typeface="メイリオ" panose="020B0604030504040204" pitchFamily="50" charset="-128"/>
              </a:rPr>
              <a:t>Mercure</a:t>
            </a:r>
            <a:r>
              <a:rPr lang="en-US" altLang="ja-JP" sz="1800" dirty="0">
                <a:latin typeface="+mn-lt"/>
                <a:ea typeface="メイリオ" panose="020B0604030504040204" pitchFamily="50" charset="-128"/>
                <a:cs typeface="メイリオ" panose="020B0604030504040204" pitchFamily="50" charset="-128"/>
              </a:rPr>
              <a:t>, Energy Policy 48, 799-811 (2012)</a:t>
            </a:r>
          </a:p>
        </p:txBody>
      </p:sp>
      <p:sp>
        <p:nvSpPr>
          <p:cNvPr id="8" name="テキスト ボックス 7"/>
          <p:cNvSpPr txBox="1"/>
          <p:nvPr/>
        </p:nvSpPr>
        <p:spPr>
          <a:xfrm>
            <a:off x="1991545" y="476672"/>
            <a:ext cx="6461321" cy="1446550"/>
          </a:xfrm>
          <a:prstGeom prst="rect">
            <a:avLst/>
          </a:prstGeom>
          <a:noFill/>
        </p:spPr>
        <p:txBody>
          <a:bodyPr wrap="none" rtlCol="0">
            <a:spAutoFit/>
          </a:bodyPr>
          <a:lstStyle/>
          <a:p>
            <a:endParaRPr lang="en-US" altLang="ja-JP" sz="2800" dirty="0">
              <a:ea typeface="メイリオ" pitchFamily="50" charset="-128"/>
              <a:cs typeface="メイリオ" pitchFamily="50" charset="-128"/>
            </a:endParaRPr>
          </a:p>
          <a:p>
            <a:pPr>
              <a:lnSpc>
                <a:spcPts val="3600"/>
              </a:lnSpc>
            </a:pPr>
            <a:r>
              <a:rPr lang="en-US" altLang="ja-JP" sz="3600" dirty="0">
                <a:solidFill>
                  <a:srgbClr val="FF0000"/>
                </a:solidFill>
                <a:ea typeface="メイリオ" pitchFamily="50" charset="-128"/>
                <a:cs typeface="メイリオ" pitchFamily="50" charset="-128"/>
              </a:rPr>
              <a:t>Technology shares determined by</a:t>
            </a:r>
          </a:p>
          <a:p>
            <a:pPr>
              <a:lnSpc>
                <a:spcPts val="3600"/>
              </a:lnSpc>
            </a:pPr>
            <a:r>
              <a:rPr lang="en-US" altLang="ja-JP" sz="3600" dirty="0">
                <a:solidFill>
                  <a:srgbClr val="FF0000"/>
                </a:solidFill>
                <a:ea typeface="メイリオ" pitchFamily="50" charset="-128"/>
                <a:cs typeface="メイリオ" pitchFamily="50" charset="-128"/>
              </a:rPr>
              <a:t>Aggregating every choices</a:t>
            </a:r>
          </a:p>
        </p:txBody>
      </p:sp>
      <p:sp>
        <p:nvSpPr>
          <p:cNvPr id="11" name="正方形/長方形 10"/>
          <p:cNvSpPr/>
          <p:nvPr/>
        </p:nvSpPr>
        <p:spPr>
          <a:xfrm>
            <a:off x="117842" y="298601"/>
            <a:ext cx="2155911" cy="584775"/>
          </a:xfrm>
          <a:prstGeom prst="rect">
            <a:avLst/>
          </a:prstGeom>
        </p:spPr>
        <p:txBody>
          <a:bodyPr wrap="none">
            <a:spAutoFit/>
          </a:bodyPr>
          <a:lstStyle/>
          <a:p>
            <a:r>
              <a:rPr lang="en-US" altLang="ja-JP" sz="3200" b="1" u="sng" dirty="0" smtClean="0">
                <a:ea typeface="メイリオ" pitchFamily="50" charset="-128"/>
                <a:cs typeface="メイリオ" pitchFamily="50" charset="-128"/>
              </a:rPr>
              <a:t>FTT</a:t>
            </a:r>
            <a:r>
              <a:rPr lang="en-US" altLang="ja-JP" sz="3200" b="1" u="sng" dirty="0">
                <a:ea typeface="メイリオ" pitchFamily="50" charset="-128"/>
                <a:cs typeface="メイリオ" pitchFamily="50" charset="-128"/>
              </a:rPr>
              <a:t>: </a:t>
            </a:r>
            <a:r>
              <a:rPr lang="en-US" altLang="ja-JP" sz="3200" b="1" u="sng" dirty="0" smtClean="0">
                <a:ea typeface="メイリオ" pitchFamily="50" charset="-128"/>
                <a:cs typeface="メイリオ" pitchFamily="50" charset="-128"/>
              </a:rPr>
              <a:t>Power </a:t>
            </a:r>
            <a:endParaRPr lang="en-US" altLang="ja-JP" sz="3200" b="1" u="sng" dirty="0">
              <a:ea typeface="メイリオ" pitchFamily="50" charset="-128"/>
              <a:cs typeface="メイリオ" pitchFamily="50" charset="-128"/>
            </a:endParaRPr>
          </a:p>
        </p:txBody>
      </p:sp>
    </p:spTree>
    <p:extLst>
      <p:ext uri="{BB962C8B-B14F-4D97-AF65-F5344CB8AC3E}">
        <p14:creationId xmlns:p14="http://schemas.microsoft.com/office/powerpoint/2010/main" val="25471246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idx="4294967295"/>
          </p:nvPr>
        </p:nvSpPr>
        <p:spPr>
          <a:xfrm>
            <a:off x="1919288" y="404813"/>
            <a:ext cx="8748712" cy="423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fontScale="90000"/>
          </a:bodyPr>
          <a:lstStyle/>
          <a:p>
            <a:pPr eaLnBrk="1" hangingPunct="1">
              <a:defRPr/>
            </a:pPr>
            <a:r>
              <a:rPr lang="en-GB" dirty="0" smtClean="0"/>
              <a:t>Projections of global electricity sector decarbonisation</a:t>
            </a:r>
            <a:endParaRPr lang="en-GB" dirty="0"/>
          </a:p>
        </p:txBody>
      </p:sp>
      <p:sp>
        <p:nvSpPr>
          <p:cNvPr id="4" name="Rectangle 5"/>
          <p:cNvSpPr txBox="1">
            <a:spLocks noChangeArrowheads="1"/>
          </p:cNvSpPr>
          <p:nvPr/>
        </p:nvSpPr>
        <p:spPr bwMode="auto">
          <a:xfrm>
            <a:off x="772997" y="1555423"/>
            <a:ext cx="9973559" cy="4760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342900" indent="-342900" eaLnBrk="1" hangingPunct="1">
              <a:spcAft>
                <a:spcPts val="1200"/>
              </a:spcAft>
              <a:buFont typeface="+mj-lt"/>
              <a:buAutoNum type="arabicPeriod"/>
              <a:defRPr/>
            </a:pPr>
            <a:r>
              <a:rPr lang="en-GB" sz="2800" dirty="0"/>
              <a:t>Explore the impacts of energy policy instruments, individually and combined</a:t>
            </a:r>
          </a:p>
          <a:p>
            <a:pPr lvl="3" eaLnBrk="1" hangingPunct="1">
              <a:spcAft>
                <a:spcPts val="1200"/>
              </a:spcAft>
              <a:buFont typeface="Wingdings" charset="2"/>
              <a:buChar char="²"/>
              <a:defRPr/>
            </a:pPr>
            <a:r>
              <a:rPr lang="en-GB" sz="2800" dirty="0">
                <a:cs typeface="ＭＳ Ｐゴシック" charset="0"/>
              </a:rPr>
              <a:t>Carbon pricing / carbon taxing</a:t>
            </a:r>
          </a:p>
          <a:p>
            <a:pPr lvl="3" eaLnBrk="1" hangingPunct="1">
              <a:spcAft>
                <a:spcPts val="1200"/>
              </a:spcAft>
              <a:buFont typeface="Wingdings" charset="2"/>
              <a:buChar char="²"/>
              <a:defRPr/>
            </a:pPr>
            <a:r>
              <a:rPr lang="en-GB" sz="2800" dirty="0">
                <a:cs typeface="ＭＳ Ｐゴシック" charset="0"/>
              </a:rPr>
              <a:t>Feed-in tariffs for renewables</a:t>
            </a:r>
          </a:p>
          <a:p>
            <a:pPr lvl="3" eaLnBrk="1" hangingPunct="1">
              <a:spcAft>
                <a:spcPts val="1200"/>
              </a:spcAft>
              <a:buFont typeface="Wingdings" charset="2"/>
              <a:buChar char="²"/>
              <a:defRPr/>
            </a:pPr>
            <a:r>
              <a:rPr lang="en-GB" sz="2800" dirty="0">
                <a:cs typeface="ＭＳ Ｐゴシック" charset="0"/>
              </a:rPr>
              <a:t>Subsidies (e.g. </a:t>
            </a:r>
            <a:r>
              <a:rPr lang="en-GB" sz="2800" dirty="0" err="1">
                <a:cs typeface="ＭＳ Ｐゴシック" charset="0"/>
              </a:rPr>
              <a:t>gov.</a:t>
            </a:r>
            <a:r>
              <a:rPr lang="en-GB" sz="2800" dirty="0">
                <a:cs typeface="ＭＳ Ｐゴシック" charset="0"/>
              </a:rPr>
              <a:t> investing in renewables)</a:t>
            </a:r>
          </a:p>
          <a:p>
            <a:pPr lvl="3" eaLnBrk="1" hangingPunct="1">
              <a:spcAft>
                <a:spcPts val="1200"/>
              </a:spcAft>
              <a:buFont typeface="Wingdings" charset="2"/>
              <a:buChar char="²"/>
              <a:defRPr/>
            </a:pPr>
            <a:r>
              <a:rPr lang="en-GB" sz="2800" dirty="0">
                <a:cs typeface="ＭＳ Ｐゴシック" charset="0"/>
              </a:rPr>
              <a:t>Regulations (what can be built and what cannot)</a:t>
            </a:r>
          </a:p>
          <a:p>
            <a:pPr lvl="3" eaLnBrk="1" hangingPunct="1">
              <a:spcAft>
                <a:spcPts val="1200"/>
              </a:spcAft>
              <a:buFont typeface="Wingdings" charset="2"/>
              <a:buChar char="²"/>
              <a:defRPr/>
            </a:pPr>
            <a:r>
              <a:rPr lang="en-GB" sz="2800" dirty="0">
                <a:cs typeface="ＭＳ Ｐゴシック" charset="0"/>
              </a:rPr>
              <a:t>Exogenous assumptions (e.g. nuclear in Japan)</a:t>
            </a:r>
          </a:p>
        </p:txBody>
      </p:sp>
    </p:spTree>
    <p:extLst>
      <p:ext uri="{BB962C8B-B14F-4D97-AF65-F5344CB8AC3E}">
        <p14:creationId xmlns:p14="http://schemas.microsoft.com/office/powerpoint/2010/main" val="3244073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062659" y="0"/>
            <a:ext cx="9693326" cy="6411520"/>
          </a:xfrm>
          <a:prstGeom prst="rect">
            <a:avLst/>
          </a:prstGeom>
        </p:spPr>
      </p:pic>
      <p:sp>
        <p:nvSpPr>
          <p:cNvPr id="7" name="テキスト ボックス 6"/>
          <p:cNvSpPr txBox="1"/>
          <p:nvPr/>
        </p:nvSpPr>
        <p:spPr>
          <a:xfrm>
            <a:off x="1215272" y="6326679"/>
            <a:ext cx="5759077" cy="461665"/>
          </a:xfrm>
          <a:prstGeom prst="rect">
            <a:avLst/>
          </a:prstGeom>
          <a:noFill/>
        </p:spPr>
        <p:txBody>
          <a:bodyPr wrap="none" rtlCol="0">
            <a:spAutoFit/>
          </a:bodyPr>
          <a:lstStyle/>
          <a:p>
            <a:r>
              <a:rPr kumimoji="1" lang="en-US" altLang="ja-JP" sz="2400" b="1" dirty="0" smtClean="0"/>
              <a:t>By Prof. Neil Strachan, UCL Energy Institute</a:t>
            </a:r>
            <a:endParaRPr kumimoji="1" lang="ja-JP" altLang="en-US" sz="2400" b="1" dirty="0"/>
          </a:p>
        </p:txBody>
      </p:sp>
      <p:sp>
        <p:nvSpPr>
          <p:cNvPr id="8" name="テキスト ボックス 7"/>
          <p:cNvSpPr txBox="1"/>
          <p:nvPr/>
        </p:nvSpPr>
        <p:spPr>
          <a:xfrm>
            <a:off x="442986" y="0"/>
            <a:ext cx="710451" cy="584775"/>
          </a:xfrm>
          <a:prstGeom prst="rect">
            <a:avLst/>
          </a:prstGeom>
          <a:noFill/>
        </p:spPr>
        <p:txBody>
          <a:bodyPr wrap="none" rtlCol="0">
            <a:spAutoFit/>
          </a:bodyPr>
          <a:lstStyle/>
          <a:p>
            <a:r>
              <a:rPr kumimoji="1" lang="en-US" altLang="ja-JP" sz="3200" b="1" dirty="0" smtClean="0"/>
              <a:t>1.2</a:t>
            </a:r>
            <a:endParaRPr kumimoji="1" lang="ja-JP" altLang="en-US" sz="3200" b="1" dirty="0"/>
          </a:p>
        </p:txBody>
      </p:sp>
    </p:spTree>
    <p:extLst>
      <p:ext uri="{BB962C8B-B14F-4D97-AF65-F5344CB8AC3E}">
        <p14:creationId xmlns:p14="http://schemas.microsoft.com/office/powerpoint/2010/main" val="7694537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52400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6322" name="Picture 1" descr="Figur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38101"/>
            <a:ext cx="6896100"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 name="Group 99"/>
          <p:cNvGrpSpPr>
            <a:grpSpLocks/>
          </p:cNvGrpSpPr>
          <p:nvPr/>
        </p:nvGrpSpPr>
        <p:grpSpPr bwMode="auto">
          <a:xfrm>
            <a:off x="6084889" y="5162550"/>
            <a:ext cx="3449637" cy="1371600"/>
            <a:chOff x="1051869" y="1810699"/>
            <a:chExt cx="3448694" cy="1372575"/>
          </a:xfrm>
        </p:grpSpPr>
        <p:grpSp>
          <p:nvGrpSpPr>
            <p:cNvPr id="56379" name="Group 2"/>
            <p:cNvGrpSpPr>
              <a:grpSpLocks/>
            </p:cNvGrpSpPr>
            <p:nvPr/>
          </p:nvGrpSpPr>
          <p:grpSpPr bwMode="auto">
            <a:xfrm>
              <a:off x="1051869" y="1810699"/>
              <a:ext cx="3448694" cy="1372575"/>
              <a:chOff x="1051948" y="1803402"/>
              <a:chExt cx="3449192" cy="1372262"/>
            </a:xfrm>
          </p:grpSpPr>
          <p:sp>
            <p:nvSpPr>
              <p:cNvPr id="103" name="Rectangle 102"/>
              <p:cNvSpPr/>
              <p:nvPr/>
            </p:nvSpPr>
            <p:spPr bwMode="auto">
              <a:xfrm>
                <a:off x="1051948" y="1838344"/>
                <a:ext cx="3449192" cy="1337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Rectangle 103"/>
              <p:cNvSpPr/>
              <p:nvPr/>
            </p:nvSpPr>
            <p:spPr bwMode="auto">
              <a:xfrm>
                <a:off x="1418613" y="1803402"/>
                <a:ext cx="2887290" cy="2175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380" name="Picture 1" descr="year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583" y="1814040"/>
              <a:ext cx="2822448"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oup 94"/>
          <p:cNvGrpSpPr>
            <a:grpSpLocks/>
          </p:cNvGrpSpPr>
          <p:nvPr/>
        </p:nvGrpSpPr>
        <p:grpSpPr bwMode="auto">
          <a:xfrm>
            <a:off x="6080125" y="3960814"/>
            <a:ext cx="3449638" cy="1341437"/>
            <a:chOff x="1051869" y="1810699"/>
            <a:chExt cx="3448694" cy="1342320"/>
          </a:xfrm>
        </p:grpSpPr>
        <p:grpSp>
          <p:nvGrpSpPr>
            <p:cNvPr id="56375" name="Group 2"/>
            <p:cNvGrpSpPr>
              <a:grpSpLocks/>
            </p:cNvGrpSpPr>
            <p:nvPr/>
          </p:nvGrpSpPr>
          <p:grpSpPr bwMode="auto">
            <a:xfrm>
              <a:off x="1051869" y="1810699"/>
              <a:ext cx="3448694" cy="1342320"/>
              <a:chOff x="1051948" y="1803402"/>
              <a:chExt cx="3449192" cy="1342014"/>
            </a:xfrm>
          </p:grpSpPr>
          <p:sp>
            <p:nvSpPr>
              <p:cNvPr id="98" name="Rectangle 97"/>
              <p:cNvSpPr/>
              <p:nvPr/>
            </p:nvSpPr>
            <p:spPr bwMode="auto">
              <a:xfrm>
                <a:off x="1051948" y="1838342"/>
                <a:ext cx="3449192" cy="1307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Rectangle 98"/>
              <p:cNvSpPr/>
              <p:nvPr/>
            </p:nvSpPr>
            <p:spPr bwMode="auto">
              <a:xfrm>
                <a:off x="1418614" y="1803402"/>
                <a:ext cx="2887289" cy="217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376" name="Picture 1" descr="year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583" y="1814040"/>
              <a:ext cx="2822448"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 name="Group 89"/>
          <p:cNvGrpSpPr>
            <a:grpSpLocks/>
          </p:cNvGrpSpPr>
          <p:nvPr/>
        </p:nvGrpSpPr>
        <p:grpSpPr bwMode="auto">
          <a:xfrm>
            <a:off x="6075363" y="2759075"/>
            <a:ext cx="3448050" cy="1341438"/>
            <a:chOff x="1051869" y="1810699"/>
            <a:chExt cx="3448694" cy="1342320"/>
          </a:xfrm>
        </p:grpSpPr>
        <p:grpSp>
          <p:nvGrpSpPr>
            <p:cNvPr id="56371" name="Group 2"/>
            <p:cNvGrpSpPr>
              <a:grpSpLocks/>
            </p:cNvGrpSpPr>
            <p:nvPr/>
          </p:nvGrpSpPr>
          <p:grpSpPr bwMode="auto">
            <a:xfrm>
              <a:off x="1051869" y="1810699"/>
              <a:ext cx="3448694" cy="1342320"/>
              <a:chOff x="1051948" y="1803402"/>
              <a:chExt cx="3449192" cy="1342014"/>
            </a:xfrm>
          </p:grpSpPr>
          <p:sp>
            <p:nvSpPr>
              <p:cNvPr id="93" name="Rectangle 92"/>
              <p:cNvSpPr/>
              <p:nvPr/>
            </p:nvSpPr>
            <p:spPr bwMode="auto">
              <a:xfrm>
                <a:off x="1051948" y="1838342"/>
                <a:ext cx="3449192" cy="1307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Rectangle 93"/>
              <p:cNvSpPr/>
              <p:nvPr/>
            </p:nvSpPr>
            <p:spPr bwMode="auto">
              <a:xfrm>
                <a:off x="1418781" y="1803402"/>
                <a:ext cx="2887031" cy="217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372" name="Picture 1" descr="year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583" y="1814040"/>
              <a:ext cx="2822448"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 name="Group 83"/>
          <p:cNvGrpSpPr>
            <a:grpSpLocks/>
          </p:cNvGrpSpPr>
          <p:nvPr/>
        </p:nvGrpSpPr>
        <p:grpSpPr bwMode="auto">
          <a:xfrm>
            <a:off x="6070600" y="1557339"/>
            <a:ext cx="3448050" cy="1341437"/>
            <a:chOff x="1051869" y="1810699"/>
            <a:chExt cx="3448694" cy="1342320"/>
          </a:xfrm>
        </p:grpSpPr>
        <p:grpSp>
          <p:nvGrpSpPr>
            <p:cNvPr id="56367" name="Group 2"/>
            <p:cNvGrpSpPr>
              <a:grpSpLocks/>
            </p:cNvGrpSpPr>
            <p:nvPr/>
          </p:nvGrpSpPr>
          <p:grpSpPr bwMode="auto">
            <a:xfrm>
              <a:off x="1051869" y="1810699"/>
              <a:ext cx="3448694" cy="1342320"/>
              <a:chOff x="1051948" y="1803402"/>
              <a:chExt cx="3449192" cy="1342014"/>
            </a:xfrm>
          </p:grpSpPr>
          <p:sp>
            <p:nvSpPr>
              <p:cNvPr id="88" name="Rectangle 87"/>
              <p:cNvSpPr/>
              <p:nvPr/>
            </p:nvSpPr>
            <p:spPr bwMode="auto">
              <a:xfrm>
                <a:off x="1051948" y="1838342"/>
                <a:ext cx="3449192" cy="1307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 name="Rectangle 88"/>
              <p:cNvSpPr/>
              <p:nvPr/>
            </p:nvSpPr>
            <p:spPr bwMode="auto">
              <a:xfrm>
                <a:off x="1418782" y="1803402"/>
                <a:ext cx="2887031" cy="217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368" name="Picture 1" descr="year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583" y="1814040"/>
              <a:ext cx="2822448"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 name="Group 2"/>
          <p:cNvGrpSpPr>
            <a:grpSpLocks/>
          </p:cNvGrpSpPr>
          <p:nvPr/>
        </p:nvGrpSpPr>
        <p:grpSpPr bwMode="auto">
          <a:xfrm>
            <a:off x="6127751" y="98425"/>
            <a:ext cx="3992563" cy="1595438"/>
            <a:chOff x="508000" y="1803402"/>
            <a:chExt cx="3993139" cy="1595468"/>
          </a:xfrm>
        </p:grpSpPr>
        <p:sp>
          <p:nvSpPr>
            <p:cNvPr id="81" name="Rectangle 80"/>
            <p:cNvSpPr/>
            <p:nvPr/>
          </p:nvSpPr>
          <p:spPr bwMode="auto">
            <a:xfrm>
              <a:off x="508000" y="1838328"/>
              <a:ext cx="3993139" cy="15605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p:cNvSpPr/>
            <p:nvPr/>
          </p:nvSpPr>
          <p:spPr bwMode="auto">
            <a:xfrm>
              <a:off x="1419356" y="1803402"/>
              <a:ext cx="2886491" cy="2174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6" name="Group 15"/>
          <p:cNvGrpSpPr>
            <a:grpSpLocks/>
          </p:cNvGrpSpPr>
          <p:nvPr/>
        </p:nvGrpSpPr>
        <p:grpSpPr bwMode="auto">
          <a:xfrm>
            <a:off x="2071688" y="5165726"/>
            <a:ext cx="6469062" cy="1692275"/>
            <a:chOff x="547261" y="5165288"/>
            <a:chExt cx="6468918" cy="1692712"/>
          </a:xfrm>
        </p:grpSpPr>
        <p:grpSp>
          <p:nvGrpSpPr>
            <p:cNvPr id="56357" name="Group 14"/>
            <p:cNvGrpSpPr>
              <a:grpSpLocks/>
            </p:cNvGrpSpPr>
            <p:nvPr/>
          </p:nvGrpSpPr>
          <p:grpSpPr bwMode="auto">
            <a:xfrm>
              <a:off x="547261" y="5165288"/>
              <a:ext cx="6378875" cy="1365065"/>
              <a:chOff x="547261" y="5165288"/>
              <a:chExt cx="6378875" cy="1365065"/>
            </a:xfrm>
          </p:grpSpPr>
          <p:grpSp>
            <p:nvGrpSpPr>
              <p:cNvPr id="56359" name="Group 65"/>
              <p:cNvGrpSpPr>
                <a:grpSpLocks/>
              </p:cNvGrpSpPr>
              <p:nvPr/>
            </p:nvGrpSpPr>
            <p:grpSpPr bwMode="auto">
              <a:xfrm>
                <a:off x="547261" y="5165288"/>
                <a:ext cx="3992563" cy="1365065"/>
                <a:chOff x="508000" y="1810698"/>
                <a:chExt cx="3992563" cy="1365964"/>
              </a:xfrm>
            </p:grpSpPr>
            <p:grpSp>
              <p:nvGrpSpPr>
                <p:cNvPr id="56361" name="Group 2"/>
                <p:cNvGrpSpPr>
                  <a:grpSpLocks/>
                </p:cNvGrpSpPr>
                <p:nvPr/>
              </p:nvGrpSpPr>
              <p:grpSpPr bwMode="auto">
                <a:xfrm>
                  <a:off x="508000" y="1810698"/>
                  <a:ext cx="3992563" cy="1365964"/>
                  <a:chOff x="508000" y="1803402"/>
                  <a:chExt cx="3993139" cy="1365653"/>
                </a:xfrm>
              </p:grpSpPr>
              <p:sp>
                <p:nvSpPr>
                  <p:cNvPr id="69" name="Rectangle 68"/>
                  <p:cNvSpPr/>
                  <p:nvPr/>
                </p:nvSpPr>
                <p:spPr bwMode="auto">
                  <a:xfrm>
                    <a:off x="508000" y="1838351"/>
                    <a:ext cx="3993049" cy="13312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p:cNvSpPr/>
                  <p:nvPr/>
                </p:nvSpPr>
                <p:spPr bwMode="auto">
                  <a:xfrm>
                    <a:off x="1419336" y="1803402"/>
                    <a:ext cx="2886427" cy="2176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362" name="Picture 1" descr="year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583" y="1814040"/>
                  <a:ext cx="2822448"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60" name="Picture 73" descr="LE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8400" y="5305504"/>
                <a:ext cx="5507736" cy="27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 name="Rectangle 74"/>
            <p:cNvSpPr/>
            <p:nvPr/>
          </p:nvSpPr>
          <p:spPr bwMode="auto">
            <a:xfrm>
              <a:off x="1333056" y="6553121"/>
              <a:ext cx="5683123" cy="3048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9" name="Group 18"/>
          <p:cNvGrpSpPr>
            <a:grpSpLocks/>
          </p:cNvGrpSpPr>
          <p:nvPr/>
        </p:nvGrpSpPr>
        <p:grpSpPr bwMode="auto">
          <a:xfrm>
            <a:off x="2071688" y="3962400"/>
            <a:ext cx="6424612" cy="1631950"/>
            <a:chOff x="547975" y="3962666"/>
            <a:chExt cx="6423601" cy="1631263"/>
          </a:xfrm>
        </p:grpSpPr>
        <p:grpSp>
          <p:nvGrpSpPr>
            <p:cNvPr id="56349" name="Group 13"/>
            <p:cNvGrpSpPr>
              <a:grpSpLocks/>
            </p:cNvGrpSpPr>
            <p:nvPr/>
          </p:nvGrpSpPr>
          <p:grpSpPr bwMode="auto">
            <a:xfrm>
              <a:off x="547975" y="3962666"/>
              <a:ext cx="6378161" cy="1341437"/>
              <a:chOff x="547975" y="3962666"/>
              <a:chExt cx="6378161" cy="1341437"/>
            </a:xfrm>
          </p:grpSpPr>
          <p:grpSp>
            <p:nvGrpSpPr>
              <p:cNvPr id="56351" name="Group 58"/>
              <p:cNvGrpSpPr>
                <a:grpSpLocks/>
              </p:cNvGrpSpPr>
              <p:nvPr/>
            </p:nvGrpSpPr>
            <p:grpSpPr bwMode="auto">
              <a:xfrm>
                <a:off x="547975" y="3962666"/>
                <a:ext cx="3992563" cy="1341437"/>
                <a:chOff x="508000" y="1810699"/>
                <a:chExt cx="3992563" cy="1342320"/>
              </a:xfrm>
            </p:grpSpPr>
            <p:grpSp>
              <p:nvGrpSpPr>
                <p:cNvPr id="56353" name="Group 2"/>
                <p:cNvGrpSpPr>
                  <a:grpSpLocks/>
                </p:cNvGrpSpPr>
                <p:nvPr/>
              </p:nvGrpSpPr>
              <p:grpSpPr bwMode="auto">
                <a:xfrm>
                  <a:off x="508000" y="1810699"/>
                  <a:ext cx="3992563" cy="1342320"/>
                  <a:chOff x="508000" y="1803402"/>
                  <a:chExt cx="3993139" cy="1342014"/>
                </a:xfrm>
              </p:grpSpPr>
              <p:sp>
                <p:nvSpPr>
                  <p:cNvPr id="64" name="Rectangle 63"/>
                  <p:cNvSpPr/>
                  <p:nvPr/>
                </p:nvSpPr>
                <p:spPr bwMode="auto">
                  <a:xfrm>
                    <a:off x="508000" y="1838327"/>
                    <a:ext cx="3992510" cy="1306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ectangle 64"/>
                  <p:cNvSpPr/>
                  <p:nvPr/>
                </p:nvSpPr>
                <p:spPr bwMode="auto">
                  <a:xfrm>
                    <a:off x="1419213" y="1803402"/>
                    <a:ext cx="2886037" cy="2174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354" name="Picture 1" descr="year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583" y="1814040"/>
                  <a:ext cx="2822448"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52" name="Picture 72" descr="LE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8400" y="4098514"/>
                <a:ext cx="5507736" cy="27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7" name="Rectangle 106"/>
            <p:cNvSpPr/>
            <p:nvPr/>
          </p:nvSpPr>
          <p:spPr bwMode="auto">
            <a:xfrm>
              <a:off x="1417788" y="5246413"/>
              <a:ext cx="5553788" cy="347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8" name="Group 17"/>
          <p:cNvGrpSpPr>
            <a:grpSpLocks/>
          </p:cNvGrpSpPr>
          <p:nvPr/>
        </p:nvGrpSpPr>
        <p:grpSpPr bwMode="auto">
          <a:xfrm>
            <a:off x="2046289" y="2765426"/>
            <a:ext cx="6416675" cy="1590675"/>
            <a:chOff x="521672" y="2765404"/>
            <a:chExt cx="6417139" cy="1590256"/>
          </a:xfrm>
        </p:grpSpPr>
        <p:grpSp>
          <p:nvGrpSpPr>
            <p:cNvPr id="56341" name="Group 12"/>
            <p:cNvGrpSpPr>
              <a:grpSpLocks/>
            </p:cNvGrpSpPr>
            <p:nvPr/>
          </p:nvGrpSpPr>
          <p:grpSpPr bwMode="auto">
            <a:xfrm>
              <a:off x="521672" y="2765404"/>
              <a:ext cx="6404464" cy="1341437"/>
              <a:chOff x="521672" y="2765404"/>
              <a:chExt cx="6404464" cy="1341437"/>
            </a:xfrm>
          </p:grpSpPr>
          <p:grpSp>
            <p:nvGrpSpPr>
              <p:cNvPr id="56343" name="Group 49"/>
              <p:cNvGrpSpPr>
                <a:grpSpLocks/>
              </p:cNvGrpSpPr>
              <p:nvPr/>
            </p:nvGrpSpPr>
            <p:grpSpPr bwMode="auto">
              <a:xfrm>
                <a:off x="521672" y="2765404"/>
                <a:ext cx="3992563" cy="1341437"/>
                <a:chOff x="508000" y="1810699"/>
                <a:chExt cx="3992563" cy="1342320"/>
              </a:xfrm>
            </p:grpSpPr>
            <p:grpSp>
              <p:nvGrpSpPr>
                <p:cNvPr id="56345" name="Group 2"/>
                <p:cNvGrpSpPr>
                  <a:grpSpLocks/>
                </p:cNvGrpSpPr>
                <p:nvPr/>
              </p:nvGrpSpPr>
              <p:grpSpPr bwMode="auto">
                <a:xfrm>
                  <a:off x="508000" y="1810699"/>
                  <a:ext cx="3992563" cy="1342320"/>
                  <a:chOff x="508000" y="1803402"/>
                  <a:chExt cx="3993139" cy="1342014"/>
                </a:xfrm>
              </p:grpSpPr>
              <p:sp>
                <p:nvSpPr>
                  <p:cNvPr id="57" name="Rectangle 56"/>
                  <p:cNvSpPr/>
                  <p:nvPr/>
                </p:nvSpPr>
                <p:spPr bwMode="auto">
                  <a:xfrm>
                    <a:off x="508000" y="1838333"/>
                    <a:ext cx="3993427" cy="13067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p:cNvSpPr/>
                  <p:nvPr/>
                </p:nvSpPr>
                <p:spPr bwMode="auto">
                  <a:xfrm>
                    <a:off x="1419422" y="1803402"/>
                    <a:ext cx="2886700" cy="217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346" name="Picture 1" descr="year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583" y="1814040"/>
                  <a:ext cx="2822448"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44" name="Picture 71" descr="LE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8400" y="2900531"/>
                <a:ext cx="5507736" cy="27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6" name="Rectangle 105"/>
            <p:cNvSpPr/>
            <p:nvPr/>
          </p:nvSpPr>
          <p:spPr bwMode="auto">
            <a:xfrm>
              <a:off x="1385334" y="4008090"/>
              <a:ext cx="5553477" cy="347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7" name="Group 16"/>
          <p:cNvGrpSpPr>
            <a:grpSpLocks/>
          </p:cNvGrpSpPr>
          <p:nvPr/>
        </p:nvGrpSpPr>
        <p:grpSpPr bwMode="auto">
          <a:xfrm>
            <a:off x="2063750" y="1558926"/>
            <a:ext cx="6472238" cy="1622425"/>
            <a:chOff x="540399" y="1559138"/>
            <a:chExt cx="6472033" cy="1622669"/>
          </a:xfrm>
        </p:grpSpPr>
        <p:grpSp>
          <p:nvGrpSpPr>
            <p:cNvPr id="56333" name="Group 3"/>
            <p:cNvGrpSpPr>
              <a:grpSpLocks/>
            </p:cNvGrpSpPr>
            <p:nvPr/>
          </p:nvGrpSpPr>
          <p:grpSpPr bwMode="auto">
            <a:xfrm>
              <a:off x="540399" y="1559138"/>
              <a:ext cx="6385737" cy="1341437"/>
              <a:chOff x="540399" y="1559138"/>
              <a:chExt cx="6385737" cy="1341437"/>
            </a:xfrm>
          </p:grpSpPr>
          <p:grpSp>
            <p:nvGrpSpPr>
              <p:cNvPr id="56335" name="Group 4"/>
              <p:cNvGrpSpPr>
                <a:grpSpLocks/>
              </p:cNvGrpSpPr>
              <p:nvPr/>
            </p:nvGrpSpPr>
            <p:grpSpPr bwMode="auto">
              <a:xfrm>
                <a:off x="540399" y="1559138"/>
                <a:ext cx="3992563" cy="1341437"/>
                <a:chOff x="508000" y="1810699"/>
                <a:chExt cx="3992563" cy="1342320"/>
              </a:xfrm>
            </p:grpSpPr>
            <p:grpSp>
              <p:nvGrpSpPr>
                <p:cNvPr id="56337" name="Group 2"/>
                <p:cNvGrpSpPr>
                  <a:grpSpLocks/>
                </p:cNvGrpSpPr>
                <p:nvPr/>
              </p:nvGrpSpPr>
              <p:grpSpPr bwMode="auto">
                <a:xfrm>
                  <a:off x="508000" y="1810699"/>
                  <a:ext cx="3992563" cy="1342320"/>
                  <a:chOff x="508000" y="1803402"/>
                  <a:chExt cx="3993139" cy="1342014"/>
                </a:xfrm>
              </p:grpSpPr>
              <p:sp>
                <p:nvSpPr>
                  <p:cNvPr id="38" name="Rectangle 37"/>
                  <p:cNvSpPr/>
                  <p:nvPr/>
                </p:nvSpPr>
                <p:spPr bwMode="auto">
                  <a:xfrm>
                    <a:off x="508000" y="1838347"/>
                    <a:ext cx="3993013" cy="1307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p:cNvSpPr/>
                  <p:nvPr/>
                </p:nvSpPr>
                <p:spPr bwMode="auto">
                  <a:xfrm>
                    <a:off x="1419328" y="1803402"/>
                    <a:ext cx="2886400" cy="2176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56338" name="Picture 1" descr="year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583" y="1814040"/>
                  <a:ext cx="2822448" cy="1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36" name="Picture 2" descr="LE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8400" y="1703999"/>
                <a:ext cx="5507736" cy="27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 name="Rectangle 104"/>
            <p:cNvSpPr/>
            <p:nvPr/>
          </p:nvSpPr>
          <p:spPr bwMode="auto">
            <a:xfrm>
              <a:off x="1445245" y="2834093"/>
              <a:ext cx="5567187" cy="3477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6332" name="Rectangle 1"/>
          <p:cNvSpPr>
            <a:spLocks noChangeArrowheads="1"/>
          </p:cNvSpPr>
          <p:nvPr/>
        </p:nvSpPr>
        <p:spPr bwMode="auto">
          <a:xfrm>
            <a:off x="1524000" y="615951"/>
            <a:ext cx="742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a:t>FTT</a:t>
            </a:r>
            <a:endParaRPr lang="en-US" altLang="en-US"/>
          </a:p>
        </p:txBody>
      </p:sp>
    </p:spTree>
    <p:extLst>
      <p:ext uri="{BB962C8B-B14F-4D97-AF65-F5344CB8AC3E}">
        <p14:creationId xmlns:p14="http://schemas.microsoft.com/office/powerpoint/2010/main" val="329598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7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8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95"/>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idx="4294967295"/>
          </p:nvPr>
        </p:nvSpPr>
        <p:spPr>
          <a:xfrm>
            <a:off x="1919288" y="404813"/>
            <a:ext cx="8748712" cy="423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fontScale="90000"/>
          </a:bodyPr>
          <a:lstStyle/>
          <a:p>
            <a:pPr eaLnBrk="1" hangingPunct="1">
              <a:defRPr/>
            </a:pPr>
            <a:r>
              <a:rPr lang="en-GB" dirty="0" smtClean="0"/>
              <a:t>Global electricity decarbonisation work</a:t>
            </a:r>
            <a:endParaRPr lang="en-GB" dirty="0"/>
          </a:p>
        </p:txBody>
      </p:sp>
      <p:pic>
        <p:nvPicPr>
          <p:cNvPr id="604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7800" y="1651000"/>
            <a:ext cx="6756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3323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a:xfrm>
            <a:off x="477592" y="-69849"/>
            <a:ext cx="10515600" cy="1325563"/>
          </a:xfrm>
        </p:spPr>
        <p:txBody>
          <a:bodyPr/>
          <a:lstStyle/>
          <a:p>
            <a:pPr>
              <a:defRPr/>
            </a:pPr>
            <a:r>
              <a:rPr lang="en-US" b="1" dirty="0" smtClean="0"/>
              <a:t>FTT </a:t>
            </a:r>
            <a:r>
              <a:rPr lang="en-US" altLang="ja-JP" b="1" dirty="0">
                <a:ea typeface="メイリオ" pitchFamily="50" charset="-128"/>
                <a:cs typeface="メイリオ" pitchFamily="50" charset="-128"/>
              </a:rPr>
              <a:t>: </a:t>
            </a:r>
            <a:r>
              <a:rPr lang="en-US" b="1" dirty="0" smtClean="0"/>
              <a:t>Transportation</a:t>
            </a:r>
            <a:r>
              <a:rPr lang="en-US" b="1" u="sng" dirty="0" smtClean="0"/>
              <a:t/>
            </a:r>
            <a:br>
              <a:rPr lang="en-US" b="1" u="sng" dirty="0" smtClean="0"/>
            </a:br>
            <a:r>
              <a:rPr lang="en-US" b="1" u="sng" dirty="0"/>
              <a:t> </a:t>
            </a:r>
            <a:r>
              <a:rPr lang="en-US" b="1" u="sng" dirty="0" smtClean="0"/>
              <a:t> Diffusion</a:t>
            </a:r>
            <a:r>
              <a:rPr lang="en-US" b="1" u="sng" dirty="0"/>
              <a:t>: technology choices</a:t>
            </a:r>
          </a:p>
        </p:txBody>
      </p:sp>
      <p:pic>
        <p:nvPicPr>
          <p:cNvPr id="27651" name="Picture 3"/>
          <p:cNvPicPr>
            <a:picLocks noChangeAspect="1"/>
          </p:cNvPicPr>
          <p:nvPr/>
        </p:nvPicPr>
        <p:blipFill>
          <a:blip r:embed="rId2">
            <a:extLst>
              <a:ext uri="{28A0092B-C50C-407E-A947-70E740481C1C}">
                <a14:useLocalDpi xmlns:a14="http://schemas.microsoft.com/office/drawing/2010/main" val="0"/>
              </a:ext>
            </a:extLst>
          </a:blip>
          <a:srcRect t="-8942" b="-8942"/>
          <a:stretch>
            <a:fillRect/>
          </a:stretch>
        </p:blipFill>
        <p:spPr bwMode="auto">
          <a:xfrm>
            <a:off x="7294563" y="1341438"/>
            <a:ext cx="26463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3901" y="2530476"/>
            <a:ext cx="2455863"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noChangeShapeType="1"/>
          </p:cNvCxnSpPr>
          <p:nvPr/>
        </p:nvCxnSpPr>
        <p:spPr bwMode="auto">
          <a:xfrm flipV="1">
            <a:off x="4727575" y="2303463"/>
            <a:ext cx="2376488" cy="1223962"/>
          </a:xfrm>
          <a:prstGeom prst="straightConnector1">
            <a:avLst/>
          </a:prstGeom>
          <a:noFill/>
          <a:ln w="50800">
            <a:solidFill>
              <a:schemeClr val="accent1"/>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a:off x="4727576" y="3527425"/>
            <a:ext cx="2447925" cy="1079500"/>
          </a:xfrm>
          <a:prstGeom prst="straightConnector1">
            <a:avLst/>
          </a:prstGeom>
          <a:noFill/>
          <a:ln w="50800">
            <a:solidFill>
              <a:schemeClr val="accent1"/>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7655" name="TextBox 10"/>
          <p:cNvSpPr txBox="1">
            <a:spLocks noChangeArrowheads="1"/>
          </p:cNvSpPr>
          <p:nvPr/>
        </p:nvSpPr>
        <p:spPr bwMode="auto">
          <a:xfrm>
            <a:off x="3143250" y="5375275"/>
            <a:ext cx="3273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000" i="1" kern="0"/>
              <a:t>t</a:t>
            </a:r>
          </a:p>
        </p:txBody>
      </p:sp>
      <p:cxnSp>
        <p:nvCxnSpPr>
          <p:cNvPr id="21" name="Straight Arrow Connector 20"/>
          <p:cNvCxnSpPr>
            <a:cxnSpLocks noChangeShapeType="1"/>
          </p:cNvCxnSpPr>
          <p:nvPr/>
        </p:nvCxnSpPr>
        <p:spPr bwMode="auto">
          <a:xfrm>
            <a:off x="5197475" y="5468188"/>
            <a:ext cx="1800225" cy="0"/>
          </a:xfrm>
          <a:prstGeom prst="straightConnector1">
            <a:avLst/>
          </a:prstGeom>
          <a:noFill/>
          <a:ln w="50800">
            <a:solidFill>
              <a:schemeClr val="accent1"/>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Rectangle 5"/>
          <p:cNvSpPr txBox="1">
            <a:spLocks noChangeArrowheads="1"/>
          </p:cNvSpPr>
          <p:nvPr/>
        </p:nvSpPr>
        <p:spPr bwMode="auto">
          <a:xfrm>
            <a:off x="2006600" y="1320801"/>
            <a:ext cx="8421688" cy="949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1200"/>
              </a:spcAft>
              <a:defRPr/>
            </a:pPr>
            <a:r>
              <a:rPr kumimoji="0" lang="en-GB" altLang="en-US" kern="0"/>
              <a:t>The uptake of new technology:</a:t>
            </a:r>
            <a:br>
              <a:rPr kumimoji="0" lang="en-GB" altLang="en-US" kern="0"/>
            </a:br>
            <a:r>
              <a:rPr kumimoji="0" lang="en-GB" altLang="en-US" kern="0"/>
              <a:t>Innovation – Selection – Diffusion</a:t>
            </a:r>
          </a:p>
        </p:txBody>
      </p:sp>
      <p:sp>
        <p:nvSpPr>
          <p:cNvPr id="27659" name="TextBox 14"/>
          <p:cNvSpPr txBox="1">
            <a:spLocks noChangeArrowheads="1"/>
          </p:cNvSpPr>
          <p:nvPr/>
        </p:nvSpPr>
        <p:spPr bwMode="auto">
          <a:xfrm>
            <a:off x="7242557" y="5760232"/>
            <a:ext cx="3449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1200" kern="0" dirty="0">
                <a:solidFill>
                  <a:srgbClr val="003E72"/>
                </a:solidFill>
              </a:rPr>
              <a:t>J.-F. Mercure, </a:t>
            </a:r>
            <a:r>
              <a:rPr kumimoji="0" lang="en-US" altLang="en-US" sz="1200" i="1" kern="0" dirty="0">
                <a:solidFill>
                  <a:srgbClr val="003E72"/>
                </a:solidFill>
              </a:rPr>
              <a:t>Energy Policy </a:t>
            </a:r>
            <a:r>
              <a:rPr kumimoji="0" lang="en-US" altLang="en-US" sz="1200" kern="0" dirty="0">
                <a:solidFill>
                  <a:srgbClr val="003E72"/>
                </a:solidFill>
              </a:rPr>
              <a:t>48, 799-811 (2012)</a:t>
            </a:r>
          </a:p>
        </p:txBody>
      </p:sp>
      <p:sp>
        <p:nvSpPr>
          <p:cNvPr id="16" name="TextBox 10"/>
          <p:cNvSpPr txBox="1">
            <a:spLocks noChangeArrowheads="1"/>
          </p:cNvSpPr>
          <p:nvPr/>
        </p:nvSpPr>
        <p:spPr bwMode="auto">
          <a:xfrm>
            <a:off x="4492627" y="4974420"/>
            <a:ext cx="7350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5400" i="1" dirty="0">
                <a:latin typeface="Lucida Sans" panose="020B0602030504020204" pitchFamily="34" charset="0"/>
              </a:rPr>
              <a:t>t</a:t>
            </a:r>
          </a:p>
        </p:txBody>
      </p:sp>
      <p:sp>
        <p:nvSpPr>
          <p:cNvPr id="17" name="TextBox 20"/>
          <p:cNvSpPr txBox="1">
            <a:spLocks noChangeArrowheads="1"/>
          </p:cNvSpPr>
          <p:nvPr/>
        </p:nvSpPr>
        <p:spPr bwMode="auto">
          <a:xfrm>
            <a:off x="6867707" y="4966459"/>
            <a:ext cx="2679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5400" i="1" dirty="0">
                <a:latin typeface="Lucida Sans" panose="020B0602030504020204" pitchFamily="34" charset="0"/>
              </a:rPr>
              <a:t>t + </a:t>
            </a:r>
            <a:r>
              <a:rPr lang="en-US" altLang="ja-JP" sz="5400" i="1" dirty="0" err="1">
                <a:latin typeface="Lucida Sans" panose="020B0602030504020204" pitchFamily="34" charset="0"/>
              </a:rPr>
              <a:t>Δt</a:t>
            </a:r>
            <a:endParaRPr lang="en-US" altLang="ja-JP" sz="5400" i="1" dirty="0">
              <a:latin typeface="Lucida Sans" panose="020B0602030504020204" pitchFamily="34" charset="0"/>
            </a:endParaRPr>
          </a:p>
        </p:txBody>
      </p:sp>
      <p:pic>
        <p:nvPicPr>
          <p:cNvPr id="19" name="Picture 4" descr="Choic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089" y="4634125"/>
            <a:ext cx="400367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4625" y="2915772"/>
            <a:ext cx="1743075" cy="110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18364" y="3351449"/>
            <a:ext cx="313848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3100598" y="6443412"/>
            <a:ext cx="7534218" cy="369332"/>
          </a:xfrm>
          <a:prstGeom prst="rect">
            <a:avLst/>
          </a:prstGeom>
        </p:spPr>
        <p:txBody>
          <a:bodyPr wrap="square">
            <a:spAutoFit/>
          </a:bodyPr>
          <a:lstStyle/>
          <a:p>
            <a:r>
              <a:rPr lang="en-US" altLang="ja-JP" dirty="0">
                <a:hlinkClick r:id="rId7"/>
              </a:rPr>
              <a:t>https://</a:t>
            </a:r>
            <a:r>
              <a:rPr lang="en-US" altLang="ja-JP" dirty="0" smtClean="0">
                <a:hlinkClick r:id="rId7"/>
              </a:rPr>
              <a:t>www.toyota.co.jp/jpn/sustainability/environment/challenge2050 /</a:t>
            </a:r>
            <a:r>
              <a:rPr lang="en-US" altLang="ja-JP" dirty="0" smtClean="0"/>
              <a:t> </a:t>
            </a:r>
            <a:endParaRPr lang="ja-JP" altLang="en-US" dirty="0"/>
          </a:p>
        </p:txBody>
      </p:sp>
      <p:sp>
        <p:nvSpPr>
          <p:cNvPr id="3" name="テキスト ボックス 2"/>
          <p:cNvSpPr txBox="1"/>
          <p:nvPr/>
        </p:nvSpPr>
        <p:spPr>
          <a:xfrm>
            <a:off x="3252000" y="6207338"/>
            <a:ext cx="1608133" cy="369332"/>
          </a:xfrm>
          <a:prstGeom prst="rect">
            <a:avLst/>
          </a:prstGeom>
          <a:noFill/>
        </p:spPr>
        <p:txBody>
          <a:bodyPr wrap="none" rtlCol="0">
            <a:spAutoFit/>
          </a:bodyPr>
          <a:lstStyle/>
          <a:p>
            <a:r>
              <a:rPr lang="ja-JP" altLang="en-US" dirty="0" smtClean="0"/>
              <a:t>トヨタ環境</a:t>
            </a:r>
            <a:r>
              <a:rPr lang="en-US" altLang="ja-JP" dirty="0" smtClean="0"/>
              <a:t>2050</a:t>
            </a:r>
            <a:endParaRPr kumimoji="1" lang="ja-JP" altLang="en-US" dirty="0"/>
          </a:p>
        </p:txBody>
      </p:sp>
    </p:spTree>
    <p:extLst>
      <p:ext uri="{BB962C8B-B14F-4D97-AF65-F5344CB8AC3E}">
        <p14:creationId xmlns:p14="http://schemas.microsoft.com/office/powerpoint/2010/main" val="24835589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p:txBody>
          <a:bodyPr/>
          <a:lstStyle/>
          <a:p>
            <a:r>
              <a:rPr lang="en-GB" dirty="0" smtClean="0"/>
              <a:t>E3ME-FTT </a:t>
            </a:r>
            <a:r>
              <a:rPr lang="en-GB" dirty="0"/>
              <a:t>Transport</a:t>
            </a:r>
          </a:p>
        </p:txBody>
      </p:sp>
      <p:sp>
        <p:nvSpPr>
          <p:cNvPr id="4" name="TextBox 3"/>
          <p:cNvSpPr txBox="1"/>
          <p:nvPr/>
        </p:nvSpPr>
        <p:spPr>
          <a:xfrm>
            <a:off x="3488541" y="2778629"/>
            <a:ext cx="1512168" cy="369332"/>
          </a:xfrm>
          <a:prstGeom prst="rect">
            <a:avLst/>
          </a:prstGeom>
          <a:solidFill>
            <a:srgbClr val="EDE6B1"/>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dirty="0">
                <a:solidFill>
                  <a:srgbClr val="003966"/>
                </a:solidFill>
              </a:rPr>
              <a:t>car sales</a:t>
            </a:r>
          </a:p>
        </p:txBody>
      </p:sp>
      <p:sp>
        <p:nvSpPr>
          <p:cNvPr id="7" name="TextBox 6"/>
          <p:cNvSpPr txBox="1"/>
          <p:nvPr/>
        </p:nvSpPr>
        <p:spPr>
          <a:xfrm>
            <a:off x="6800909" y="2641549"/>
            <a:ext cx="1512168" cy="646331"/>
          </a:xfrm>
          <a:prstGeom prst="rect">
            <a:avLst/>
          </a:prstGeom>
          <a:solidFill>
            <a:srgbClr val="EDE6B1"/>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dirty="0">
                <a:solidFill>
                  <a:srgbClr val="003966"/>
                </a:solidFill>
              </a:rPr>
              <a:t>distance driven</a:t>
            </a:r>
          </a:p>
        </p:txBody>
      </p:sp>
      <p:sp>
        <p:nvSpPr>
          <p:cNvPr id="8" name="TextBox 7"/>
          <p:cNvSpPr txBox="1"/>
          <p:nvPr/>
        </p:nvSpPr>
        <p:spPr>
          <a:xfrm>
            <a:off x="5121452" y="1916832"/>
            <a:ext cx="151216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dirty="0">
                <a:solidFill>
                  <a:srgbClr val="003966"/>
                </a:solidFill>
              </a:rPr>
              <a:t>income</a:t>
            </a:r>
          </a:p>
        </p:txBody>
      </p:sp>
      <p:sp>
        <p:nvSpPr>
          <p:cNvPr id="9" name="TextBox 8"/>
          <p:cNvSpPr txBox="1"/>
          <p:nvPr/>
        </p:nvSpPr>
        <p:spPr>
          <a:xfrm>
            <a:off x="2162345" y="1900775"/>
            <a:ext cx="151216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dirty="0">
                <a:solidFill>
                  <a:srgbClr val="003966"/>
                </a:solidFill>
              </a:rPr>
              <a:t>car price</a:t>
            </a:r>
          </a:p>
        </p:txBody>
      </p:sp>
      <p:sp>
        <p:nvSpPr>
          <p:cNvPr id="11" name="TextBox 10"/>
          <p:cNvSpPr txBox="1"/>
          <p:nvPr/>
        </p:nvSpPr>
        <p:spPr>
          <a:xfrm>
            <a:off x="7556993" y="1933039"/>
            <a:ext cx="151216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dirty="0">
                <a:solidFill>
                  <a:srgbClr val="003966"/>
                </a:solidFill>
              </a:rPr>
              <a:t>fuel price</a:t>
            </a:r>
          </a:p>
        </p:txBody>
      </p:sp>
      <p:sp>
        <p:nvSpPr>
          <p:cNvPr id="12" name="TextBox 11"/>
          <p:cNvSpPr txBox="1"/>
          <p:nvPr/>
        </p:nvSpPr>
        <p:spPr>
          <a:xfrm>
            <a:off x="5100973" y="3712888"/>
            <a:ext cx="1512168" cy="369332"/>
          </a:xfrm>
          <a:prstGeom prst="rect">
            <a:avLst/>
          </a:prstGeom>
          <a:solidFill>
            <a:schemeClr val="accent6">
              <a:lumMod val="40000"/>
              <a:lumOff val="60000"/>
            </a:schemeClr>
          </a:solidFill>
          <a:ln>
            <a:solidFill>
              <a:schemeClr val="accent2">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dirty="0">
                <a:solidFill>
                  <a:srgbClr val="003966"/>
                </a:solidFill>
              </a:rPr>
              <a:t>FTT-Transport</a:t>
            </a:r>
          </a:p>
        </p:txBody>
      </p:sp>
      <p:sp>
        <p:nvSpPr>
          <p:cNvPr id="13" name="TextBox 12"/>
          <p:cNvSpPr txBox="1"/>
          <p:nvPr/>
        </p:nvSpPr>
        <p:spPr>
          <a:xfrm>
            <a:off x="5103423" y="4797319"/>
            <a:ext cx="1512168" cy="646331"/>
          </a:xfrm>
          <a:prstGeom prst="rect">
            <a:avLst/>
          </a:prstGeom>
          <a:solidFill>
            <a:srgbClr val="A7CAE1"/>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dirty="0">
                <a:solidFill>
                  <a:srgbClr val="003966"/>
                </a:solidFill>
              </a:rPr>
              <a:t>car demand by technology</a:t>
            </a:r>
          </a:p>
        </p:txBody>
      </p:sp>
      <p:sp>
        <p:nvSpPr>
          <p:cNvPr id="14" name="TextBox 13"/>
          <p:cNvSpPr txBox="1"/>
          <p:nvPr/>
        </p:nvSpPr>
        <p:spPr>
          <a:xfrm>
            <a:off x="2162346" y="4797319"/>
            <a:ext cx="1512169" cy="646331"/>
          </a:xfrm>
          <a:prstGeom prst="rect">
            <a:avLst/>
          </a:prstGeom>
          <a:solidFill>
            <a:srgbClr val="A7CAE1"/>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dirty="0">
                <a:solidFill>
                  <a:srgbClr val="003966"/>
                </a:solidFill>
              </a:rPr>
              <a:t>average car price</a:t>
            </a:r>
          </a:p>
        </p:txBody>
      </p:sp>
      <p:sp>
        <p:nvSpPr>
          <p:cNvPr id="15" name="TextBox 14"/>
          <p:cNvSpPr txBox="1"/>
          <p:nvPr/>
        </p:nvSpPr>
        <p:spPr>
          <a:xfrm>
            <a:off x="7502987" y="4797319"/>
            <a:ext cx="1620180" cy="646331"/>
          </a:xfrm>
          <a:prstGeom prst="rect">
            <a:avLst/>
          </a:prstGeom>
          <a:solidFill>
            <a:srgbClr val="A7CAE1"/>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dirty="0">
                <a:solidFill>
                  <a:srgbClr val="003966"/>
                </a:solidFill>
              </a:rPr>
              <a:t>road transport fuel demand</a:t>
            </a:r>
          </a:p>
        </p:txBody>
      </p:sp>
      <p:sp>
        <p:nvSpPr>
          <p:cNvPr id="16" name="TextBox 15"/>
          <p:cNvSpPr txBox="1"/>
          <p:nvPr/>
        </p:nvSpPr>
        <p:spPr>
          <a:xfrm>
            <a:off x="7502987" y="5576271"/>
            <a:ext cx="1620180" cy="646331"/>
          </a:xfrm>
          <a:prstGeom prst="rect">
            <a:avLst/>
          </a:prstGeom>
          <a:solidFill>
            <a:srgbClr val="A7CAE1"/>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dirty="0">
                <a:solidFill>
                  <a:srgbClr val="003966"/>
                </a:solidFill>
              </a:rPr>
              <a:t>road transport CO</a:t>
            </a:r>
            <a:r>
              <a:rPr lang="en-GB" baseline="-25000" dirty="0">
                <a:solidFill>
                  <a:srgbClr val="003966"/>
                </a:solidFill>
              </a:rPr>
              <a:t>2</a:t>
            </a:r>
          </a:p>
        </p:txBody>
      </p:sp>
      <p:cxnSp>
        <p:nvCxnSpPr>
          <p:cNvPr id="21" name="Straight Arrow Connector 20"/>
          <p:cNvCxnSpPr>
            <a:stCxn id="8" idx="2"/>
            <a:endCxn id="4" idx="0"/>
          </p:cNvCxnSpPr>
          <p:nvPr/>
        </p:nvCxnSpPr>
        <p:spPr bwMode="auto">
          <a:xfrm flipH="1">
            <a:off x="4244626" y="2286165"/>
            <a:ext cx="1632911" cy="492465"/>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23" name="Straight Arrow Connector 22"/>
          <p:cNvCxnSpPr>
            <a:stCxn id="9" idx="2"/>
            <a:endCxn id="4" idx="0"/>
          </p:cNvCxnSpPr>
          <p:nvPr/>
        </p:nvCxnSpPr>
        <p:spPr bwMode="auto">
          <a:xfrm>
            <a:off x="2918429" y="2270107"/>
            <a:ext cx="1326196" cy="508522"/>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25" name="Straight Arrow Connector 24"/>
          <p:cNvCxnSpPr>
            <a:stCxn id="11" idx="2"/>
            <a:endCxn id="7" idx="0"/>
          </p:cNvCxnSpPr>
          <p:nvPr/>
        </p:nvCxnSpPr>
        <p:spPr bwMode="auto">
          <a:xfrm flipH="1">
            <a:off x="7556993" y="2302372"/>
            <a:ext cx="756084" cy="339177"/>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27" name="Straight Arrow Connector 26"/>
          <p:cNvCxnSpPr>
            <a:stCxn id="8" idx="2"/>
            <a:endCxn id="7" idx="0"/>
          </p:cNvCxnSpPr>
          <p:nvPr/>
        </p:nvCxnSpPr>
        <p:spPr bwMode="auto">
          <a:xfrm>
            <a:off x="5877537" y="2286164"/>
            <a:ext cx="1679457" cy="355384"/>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86018" name="Straight Arrow Connector 86017"/>
          <p:cNvCxnSpPr>
            <a:stCxn id="14" idx="0"/>
            <a:endCxn id="9" idx="2"/>
          </p:cNvCxnSpPr>
          <p:nvPr/>
        </p:nvCxnSpPr>
        <p:spPr bwMode="auto">
          <a:xfrm flipH="1" flipV="1">
            <a:off x="2918430" y="2270108"/>
            <a:ext cx="1" cy="2527211"/>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86025" name="Straight Arrow Connector 86024"/>
          <p:cNvCxnSpPr>
            <a:stCxn id="12" idx="2"/>
            <a:endCxn id="13" idx="0"/>
          </p:cNvCxnSpPr>
          <p:nvPr/>
        </p:nvCxnSpPr>
        <p:spPr bwMode="auto">
          <a:xfrm>
            <a:off x="5857057" y="4082220"/>
            <a:ext cx="2450" cy="715098"/>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86028" name="Straight Arrow Connector 86027"/>
          <p:cNvCxnSpPr>
            <a:stCxn id="13" idx="1"/>
            <a:endCxn id="14" idx="3"/>
          </p:cNvCxnSpPr>
          <p:nvPr/>
        </p:nvCxnSpPr>
        <p:spPr bwMode="auto">
          <a:xfrm flipH="1">
            <a:off x="3674515" y="5120484"/>
            <a:ext cx="1428909" cy="0"/>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86030" name="Straight Arrow Connector 86029"/>
          <p:cNvCxnSpPr>
            <a:stCxn id="13" idx="3"/>
            <a:endCxn id="15" idx="1"/>
          </p:cNvCxnSpPr>
          <p:nvPr/>
        </p:nvCxnSpPr>
        <p:spPr bwMode="auto">
          <a:xfrm>
            <a:off x="6615591" y="5120484"/>
            <a:ext cx="887396" cy="0"/>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86032" name="Straight Arrow Connector 86031"/>
          <p:cNvCxnSpPr>
            <a:stCxn id="4" idx="2"/>
            <a:endCxn id="12" idx="0"/>
          </p:cNvCxnSpPr>
          <p:nvPr/>
        </p:nvCxnSpPr>
        <p:spPr bwMode="auto">
          <a:xfrm>
            <a:off x="4244625" y="3147962"/>
            <a:ext cx="1612432" cy="564927"/>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86034" name="Straight Arrow Connector 86033"/>
          <p:cNvCxnSpPr>
            <a:stCxn id="7" idx="2"/>
            <a:endCxn id="12" idx="0"/>
          </p:cNvCxnSpPr>
          <p:nvPr/>
        </p:nvCxnSpPr>
        <p:spPr bwMode="auto">
          <a:xfrm flipH="1">
            <a:off x="5857057" y="3287880"/>
            <a:ext cx="1699936" cy="425009"/>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72" name="Straight Arrow Connector 71"/>
          <p:cNvCxnSpPr>
            <a:stCxn id="15" idx="2"/>
            <a:endCxn id="16" idx="0"/>
          </p:cNvCxnSpPr>
          <p:nvPr/>
        </p:nvCxnSpPr>
        <p:spPr bwMode="auto">
          <a:xfrm>
            <a:off x="8313077" y="5443650"/>
            <a:ext cx="0" cy="132621"/>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sp>
        <p:nvSpPr>
          <p:cNvPr id="4106" name="TextBox 4105"/>
          <p:cNvSpPr txBox="1"/>
          <p:nvPr/>
        </p:nvSpPr>
        <p:spPr>
          <a:xfrm>
            <a:off x="9051360" y="1824499"/>
            <a:ext cx="1221305" cy="523220"/>
          </a:xfrm>
          <a:prstGeom prst="rect">
            <a:avLst/>
          </a:prstGeom>
          <a:noFill/>
        </p:spPr>
        <p:txBody>
          <a:bodyPr wrap="square" rtlCol="0">
            <a:spAutoFit/>
          </a:bodyPr>
          <a:lstStyle/>
          <a:p>
            <a:r>
              <a:rPr lang="en-GB" sz="1400" dirty="0">
                <a:solidFill>
                  <a:srgbClr val="003966"/>
                </a:solidFill>
              </a:rPr>
              <a:t>- fuel tax</a:t>
            </a:r>
            <a:br>
              <a:rPr lang="en-GB" sz="1400" dirty="0">
                <a:solidFill>
                  <a:srgbClr val="003966"/>
                </a:solidFill>
              </a:rPr>
            </a:br>
            <a:r>
              <a:rPr lang="en-GB" sz="1400" dirty="0">
                <a:solidFill>
                  <a:srgbClr val="003966"/>
                </a:solidFill>
              </a:rPr>
              <a:t>- carbon tax</a:t>
            </a:r>
          </a:p>
        </p:txBody>
      </p:sp>
      <p:sp>
        <p:nvSpPr>
          <p:cNvPr id="76" name="TextBox 75"/>
          <p:cNvSpPr txBox="1"/>
          <p:nvPr/>
        </p:nvSpPr>
        <p:spPr>
          <a:xfrm>
            <a:off x="4707524" y="1605433"/>
            <a:ext cx="2649796" cy="307777"/>
          </a:xfrm>
          <a:prstGeom prst="rect">
            <a:avLst/>
          </a:prstGeom>
          <a:noFill/>
        </p:spPr>
        <p:txBody>
          <a:bodyPr wrap="square" rtlCol="0">
            <a:spAutoFit/>
          </a:bodyPr>
          <a:lstStyle/>
          <a:p>
            <a:r>
              <a:rPr lang="en-GB" sz="1400" dirty="0">
                <a:solidFill>
                  <a:srgbClr val="003966"/>
                </a:solidFill>
              </a:rPr>
              <a:t>E3ME consumption equation</a:t>
            </a:r>
          </a:p>
        </p:txBody>
      </p:sp>
      <p:sp>
        <p:nvSpPr>
          <p:cNvPr id="77" name="TextBox 76"/>
          <p:cNvSpPr txBox="1"/>
          <p:nvPr/>
        </p:nvSpPr>
        <p:spPr>
          <a:xfrm>
            <a:off x="6613142" y="3714064"/>
            <a:ext cx="2182543" cy="307777"/>
          </a:xfrm>
          <a:prstGeom prst="rect">
            <a:avLst/>
          </a:prstGeom>
          <a:noFill/>
        </p:spPr>
        <p:txBody>
          <a:bodyPr wrap="square" rtlCol="0">
            <a:spAutoFit/>
          </a:bodyPr>
          <a:lstStyle/>
          <a:p>
            <a:r>
              <a:rPr lang="en-GB" sz="1400" dirty="0">
                <a:solidFill>
                  <a:srgbClr val="003966"/>
                </a:solidFill>
              </a:rPr>
              <a:t>FTT transport policies*</a:t>
            </a:r>
          </a:p>
        </p:txBody>
      </p:sp>
      <p:sp>
        <p:nvSpPr>
          <p:cNvPr id="78" name="TextBox 77"/>
          <p:cNvSpPr txBox="1"/>
          <p:nvPr/>
        </p:nvSpPr>
        <p:spPr>
          <a:xfrm>
            <a:off x="7491418" y="4191117"/>
            <a:ext cx="163174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dirty="0">
                <a:solidFill>
                  <a:srgbClr val="003966"/>
                </a:solidFill>
              </a:rPr>
              <a:t>IO feedback</a:t>
            </a:r>
          </a:p>
        </p:txBody>
      </p:sp>
      <p:cxnSp>
        <p:nvCxnSpPr>
          <p:cNvPr id="79" name="Straight Arrow Connector 78"/>
          <p:cNvCxnSpPr>
            <a:stCxn id="15" idx="0"/>
            <a:endCxn id="78" idx="2"/>
          </p:cNvCxnSpPr>
          <p:nvPr/>
        </p:nvCxnSpPr>
        <p:spPr bwMode="auto">
          <a:xfrm flipH="1" flipV="1">
            <a:off x="8307293" y="4560450"/>
            <a:ext cx="5785" cy="236869"/>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288402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0B05-D3E1-4C6C-AD86-CA624D1DB6ED}"/>
              </a:ext>
            </a:extLst>
          </p:cNvPr>
          <p:cNvSpPr>
            <a:spLocks noGrp="1"/>
          </p:cNvSpPr>
          <p:nvPr>
            <p:ph type="title"/>
          </p:nvPr>
        </p:nvSpPr>
        <p:spPr>
          <a:xfrm>
            <a:off x="0" y="-240381"/>
            <a:ext cx="10515600" cy="1325563"/>
          </a:xfrm>
        </p:spPr>
        <p:txBody>
          <a:bodyPr/>
          <a:lstStyle/>
          <a:p>
            <a:r>
              <a:rPr lang="en-GB" dirty="0" smtClean="0"/>
              <a:t>FTT-Transport</a:t>
            </a:r>
            <a:endParaRPr lang="en-GB" dirty="0"/>
          </a:p>
        </p:txBody>
      </p:sp>
      <p:pic>
        <p:nvPicPr>
          <p:cNvPr id="4" name="Picture 3">
            <a:extLst>
              <a:ext uri="{FF2B5EF4-FFF2-40B4-BE49-F238E27FC236}">
                <a16:creationId xmlns:a16="http://schemas.microsoft.com/office/drawing/2014/main" id="{823BEB68-B4EA-4977-AAEE-756E61D3F3BE}"/>
              </a:ext>
            </a:extLst>
          </p:cNvPr>
          <p:cNvPicPr>
            <a:picLocks noChangeAspect="1"/>
          </p:cNvPicPr>
          <p:nvPr/>
        </p:nvPicPr>
        <p:blipFill>
          <a:blip r:embed="rId2"/>
          <a:stretch>
            <a:fillRect/>
          </a:stretch>
        </p:blipFill>
        <p:spPr>
          <a:xfrm>
            <a:off x="154385" y="1488208"/>
            <a:ext cx="11144551" cy="5031464"/>
          </a:xfrm>
          <a:prstGeom prst="rect">
            <a:avLst/>
          </a:prstGeom>
        </p:spPr>
      </p:pic>
      <p:sp>
        <p:nvSpPr>
          <p:cNvPr id="5" name="TextBox 4">
            <a:extLst>
              <a:ext uri="{FF2B5EF4-FFF2-40B4-BE49-F238E27FC236}">
                <a16:creationId xmlns:a16="http://schemas.microsoft.com/office/drawing/2014/main" id="{8203B2D6-B75C-43B4-BDC6-C6642F545FC8}"/>
              </a:ext>
            </a:extLst>
          </p:cNvPr>
          <p:cNvSpPr txBox="1"/>
          <p:nvPr/>
        </p:nvSpPr>
        <p:spPr>
          <a:xfrm>
            <a:off x="2501910" y="854349"/>
            <a:ext cx="7675362" cy="461665"/>
          </a:xfrm>
          <a:prstGeom prst="rect">
            <a:avLst/>
          </a:prstGeom>
          <a:noFill/>
        </p:spPr>
        <p:txBody>
          <a:bodyPr wrap="square" rtlCol="0">
            <a:spAutoFit/>
          </a:bodyPr>
          <a:lstStyle/>
          <a:p>
            <a:r>
              <a:rPr lang="en-GB" sz="2400" dirty="0"/>
              <a:t>price of cars assumptions  - different for each region</a:t>
            </a:r>
          </a:p>
        </p:txBody>
      </p:sp>
    </p:spTree>
    <p:extLst>
      <p:ext uri="{BB962C8B-B14F-4D97-AF65-F5344CB8AC3E}">
        <p14:creationId xmlns:p14="http://schemas.microsoft.com/office/powerpoint/2010/main" val="5033655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FTT-Tr.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494" y="1377738"/>
            <a:ext cx="9115425" cy="496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ChangeArrowheads="1"/>
          </p:cNvSpPr>
          <p:nvPr/>
        </p:nvSpPr>
        <p:spPr bwMode="auto">
          <a:xfrm>
            <a:off x="241566" y="1007085"/>
            <a:ext cx="58737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eaLnBrk="1" hangingPunct="1">
              <a:spcAft>
                <a:spcPts val="600"/>
              </a:spcAft>
              <a:defRPr/>
            </a:pPr>
            <a:r>
              <a:rPr kumimoji="0" lang="en-GB" altLang="en-US" sz="1600" kern="0" dirty="0">
                <a:solidFill>
                  <a:srgbClr val="003E72"/>
                </a:solidFill>
              </a:rPr>
              <a:t>53 regions, 25 technologies</a:t>
            </a:r>
          </a:p>
        </p:txBody>
      </p:sp>
      <p:pic>
        <p:nvPicPr>
          <p:cNvPr id="4" name="Picture 3" descr="FTT-Tr-U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3038" y="914759"/>
            <a:ext cx="6365395" cy="46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Grp="1" noChangeArrowheads="1"/>
          </p:cNvSpPr>
          <p:nvPr>
            <p:ph type="title"/>
          </p:nvPr>
        </p:nvSpPr>
        <p:spPr>
          <a:xfrm>
            <a:off x="3617976" y="45981"/>
            <a:ext cx="10515600" cy="822615"/>
          </a:xfrm>
        </p:spPr>
        <p:txBody>
          <a:bodyPr/>
          <a:lstStyle/>
          <a:p>
            <a:pPr eaLnBrk="1" hangingPunct="1">
              <a:defRPr/>
            </a:pPr>
            <a:r>
              <a:rPr lang="en-US" b="1" u="sng" dirty="0" smtClean="0">
                <a:cs typeface="+mj-cs"/>
              </a:rPr>
              <a:t>The </a:t>
            </a:r>
            <a:r>
              <a:rPr lang="en-US" b="1" u="sng" dirty="0">
                <a:cs typeface="+mj-cs"/>
              </a:rPr>
              <a:t>diffusion of vehicle technology</a:t>
            </a:r>
          </a:p>
        </p:txBody>
      </p:sp>
      <p:grpSp>
        <p:nvGrpSpPr>
          <p:cNvPr id="43013" name="Group 5"/>
          <p:cNvGrpSpPr>
            <a:grpSpLocks/>
          </p:cNvGrpSpPr>
          <p:nvPr/>
        </p:nvGrpSpPr>
        <p:grpSpPr bwMode="auto">
          <a:xfrm>
            <a:off x="5699444" y="6207126"/>
            <a:ext cx="5608637" cy="650875"/>
            <a:chOff x="3535332" y="6207621"/>
            <a:chExt cx="5608669" cy="650379"/>
          </a:xfrm>
        </p:grpSpPr>
        <p:sp>
          <p:nvSpPr>
            <p:cNvPr id="7" name="Rectangle 6"/>
            <p:cNvSpPr/>
            <p:nvPr/>
          </p:nvSpPr>
          <p:spPr>
            <a:xfrm>
              <a:off x="3535332" y="6207621"/>
              <a:ext cx="5608669" cy="650379"/>
            </a:xfrm>
            <a:prstGeom prst="rect">
              <a:avLst/>
            </a:prstGeom>
            <a:gradFill>
              <a:gsLst>
                <a:gs pos="19000">
                  <a:srgbClr val="192C5F"/>
                </a:gs>
                <a:gs pos="100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0" lang="en-GB" kern="0">
                <a:solidFill>
                  <a:sysClr val="windowText" lastClr="000000"/>
                </a:solidFill>
              </a:endParaRPr>
            </a:p>
          </p:txBody>
        </p:sp>
        <p:pic>
          <p:nvPicPr>
            <p:cNvPr id="43016" name="Picture 9" descr="logo-l-u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8553" y="6263906"/>
              <a:ext cx="2508861" cy="53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4" name="TextBox 14"/>
          <p:cNvSpPr txBox="1">
            <a:spLocks noChangeArrowheads="1"/>
          </p:cNvSpPr>
          <p:nvPr/>
        </p:nvSpPr>
        <p:spPr bwMode="auto">
          <a:xfrm>
            <a:off x="7843838" y="5913438"/>
            <a:ext cx="28241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kumimoji="0" lang="en-US" altLang="en-US" sz="1200" kern="0">
                <a:solidFill>
                  <a:srgbClr val="003E72"/>
                </a:solidFill>
              </a:rPr>
              <a:t>Mercure &amp; Lam, </a:t>
            </a:r>
            <a:r>
              <a:rPr kumimoji="0" lang="en-US" altLang="en-US" sz="1200" i="1" kern="0">
                <a:solidFill>
                  <a:srgbClr val="003E72"/>
                </a:solidFill>
              </a:rPr>
              <a:t>In preparation </a:t>
            </a:r>
            <a:r>
              <a:rPr kumimoji="0" lang="en-US" altLang="en-US" sz="1200" kern="0">
                <a:solidFill>
                  <a:srgbClr val="003E72"/>
                </a:solidFill>
              </a:rPr>
              <a:t>(2016)</a:t>
            </a:r>
            <a:endParaRPr kumimoji="0" lang="en-US" altLang="en-US" sz="1200" i="1" kern="0">
              <a:solidFill>
                <a:srgbClr val="003E72"/>
              </a:solidFill>
            </a:endParaRPr>
          </a:p>
        </p:txBody>
      </p:sp>
      <p:sp>
        <p:nvSpPr>
          <p:cNvPr id="2" name="正方形/長方形 1"/>
          <p:cNvSpPr/>
          <p:nvPr/>
        </p:nvSpPr>
        <p:spPr>
          <a:xfrm>
            <a:off x="241566" y="-64477"/>
            <a:ext cx="2883097" cy="1077218"/>
          </a:xfrm>
          <a:prstGeom prst="rect">
            <a:avLst/>
          </a:prstGeom>
        </p:spPr>
        <p:txBody>
          <a:bodyPr wrap="none">
            <a:spAutoFit/>
          </a:bodyPr>
          <a:lstStyle/>
          <a:p>
            <a:r>
              <a:rPr lang="en-US" altLang="ja-JP" sz="3200" b="1" dirty="0" smtClean="0"/>
              <a:t>FTT </a:t>
            </a:r>
            <a:r>
              <a:rPr lang="en-US" altLang="ja-JP" sz="3200" b="1" dirty="0">
                <a:ea typeface="メイリオ" pitchFamily="50" charset="-128"/>
                <a:cs typeface="メイリオ" pitchFamily="50" charset="-128"/>
              </a:rPr>
              <a:t>: </a:t>
            </a:r>
            <a:endParaRPr lang="en-US" altLang="ja-JP" sz="3200" b="1" dirty="0" smtClean="0">
              <a:ea typeface="メイリオ" pitchFamily="50" charset="-128"/>
              <a:cs typeface="メイリオ" pitchFamily="50" charset="-128"/>
            </a:endParaRPr>
          </a:p>
          <a:p>
            <a:r>
              <a:rPr lang="en-US" altLang="ja-JP" sz="3200" b="1" dirty="0">
                <a:ea typeface="メイリオ" pitchFamily="50" charset="-128"/>
                <a:cs typeface="メイリオ" pitchFamily="50" charset="-128"/>
              </a:rPr>
              <a:t> </a:t>
            </a:r>
            <a:r>
              <a:rPr lang="en-US" altLang="ja-JP" sz="3200" b="1" dirty="0" smtClean="0">
                <a:ea typeface="メイリオ" pitchFamily="50" charset="-128"/>
                <a:cs typeface="メイリオ" pitchFamily="50" charset="-128"/>
              </a:rPr>
              <a:t> </a:t>
            </a:r>
            <a:r>
              <a:rPr lang="en-US" altLang="ja-JP" sz="3200" b="1" dirty="0" smtClean="0"/>
              <a:t>Transportation</a:t>
            </a:r>
            <a:endParaRPr lang="ja-JP" altLang="en-US" sz="3200" dirty="0"/>
          </a:p>
        </p:txBody>
      </p:sp>
    </p:spTree>
    <p:extLst>
      <p:ext uri="{BB962C8B-B14F-4D97-AF65-F5344CB8AC3E}">
        <p14:creationId xmlns:p14="http://schemas.microsoft.com/office/powerpoint/2010/main" val="1203549083"/>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79549" y="772526"/>
            <a:ext cx="8820973" cy="3741976"/>
          </a:xfrm>
          <a:prstGeom prst="rect">
            <a:avLst/>
          </a:prstGeom>
        </p:spPr>
      </p:pic>
      <p:pic>
        <p:nvPicPr>
          <p:cNvPr id="5" name="図 4"/>
          <p:cNvPicPr>
            <a:picLocks noChangeAspect="1"/>
          </p:cNvPicPr>
          <p:nvPr/>
        </p:nvPicPr>
        <p:blipFill>
          <a:blip r:embed="rId3"/>
          <a:stretch>
            <a:fillRect/>
          </a:stretch>
        </p:blipFill>
        <p:spPr>
          <a:xfrm>
            <a:off x="6693408" y="4213789"/>
            <a:ext cx="5645620" cy="2653807"/>
          </a:xfrm>
          <a:prstGeom prst="rect">
            <a:avLst/>
          </a:prstGeom>
        </p:spPr>
      </p:pic>
      <p:sp>
        <p:nvSpPr>
          <p:cNvPr id="6" name="正方形/長方形 5"/>
          <p:cNvSpPr/>
          <p:nvPr/>
        </p:nvSpPr>
        <p:spPr>
          <a:xfrm>
            <a:off x="137160" y="4884412"/>
            <a:ext cx="6096000" cy="1754326"/>
          </a:xfrm>
          <a:prstGeom prst="rect">
            <a:avLst/>
          </a:prstGeom>
        </p:spPr>
        <p:txBody>
          <a:bodyPr>
            <a:spAutoFit/>
          </a:bodyPr>
          <a:lstStyle/>
          <a:p>
            <a:r>
              <a:rPr lang="en-US" altLang="ja-JP" b="1" dirty="0">
                <a:latin typeface="AdvOTf5828f90"/>
              </a:rPr>
              <a:t>The effectiveness of policy on consumer choices for private </a:t>
            </a:r>
            <a:r>
              <a:rPr lang="en-US" altLang="ja-JP" b="1" dirty="0" smtClean="0">
                <a:latin typeface="AdvOTf5828f90"/>
              </a:rPr>
              <a:t>road</a:t>
            </a:r>
            <a:r>
              <a:rPr lang="ja-JP" altLang="en-US" b="1" dirty="0" smtClean="0">
                <a:latin typeface="AdvOTf5828f90"/>
              </a:rPr>
              <a:t>　</a:t>
            </a:r>
            <a:r>
              <a:rPr lang="en-US" altLang="ja-JP" b="1" dirty="0" smtClean="0">
                <a:latin typeface="AdvOTf5828f90"/>
              </a:rPr>
              <a:t>passenger </a:t>
            </a:r>
            <a:r>
              <a:rPr lang="en-US" altLang="ja-JP" b="1" dirty="0">
                <a:latin typeface="AdvOTf5828f90"/>
              </a:rPr>
              <a:t>transport emissions reductions in six major </a:t>
            </a:r>
            <a:r>
              <a:rPr lang="en-US" altLang="ja-JP" b="1" dirty="0" smtClean="0">
                <a:latin typeface="AdvOTf5828f90"/>
              </a:rPr>
              <a:t>economies</a:t>
            </a:r>
            <a:r>
              <a:rPr lang="ja-JP" altLang="en-US" b="1" dirty="0" smtClean="0">
                <a:latin typeface="AdvOTf5828f90"/>
              </a:rPr>
              <a:t>　</a:t>
            </a:r>
            <a:r>
              <a:rPr lang="en-US" altLang="ja-JP" b="1" dirty="0" smtClean="0">
                <a:latin typeface="AdvOTf5828f90"/>
              </a:rPr>
              <a:t>2015</a:t>
            </a:r>
          </a:p>
          <a:p>
            <a:r>
              <a:rPr lang="en-US" altLang="ja-JP" b="1" dirty="0">
                <a:latin typeface="AdvOTf5828f90"/>
                <a:hlinkClick r:id="rId4"/>
              </a:rPr>
              <a:t>https://</a:t>
            </a:r>
            <a:r>
              <a:rPr lang="en-US" altLang="ja-JP" b="1" dirty="0" smtClean="0">
                <a:latin typeface="AdvOTf5828f90"/>
                <a:hlinkClick r:id="rId4"/>
              </a:rPr>
              <a:t>www.repository.cam.ac.uk/bitstream/handle/1810/247636/WorldCarFleets_ArXiv_v3.pdf?sequence=2</a:t>
            </a:r>
            <a:r>
              <a:rPr lang="ja-JP" altLang="en-US" b="1" dirty="0" smtClean="0">
                <a:latin typeface="AdvOTf5828f90"/>
              </a:rPr>
              <a:t>　</a:t>
            </a:r>
            <a:endParaRPr lang="en-US" altLang="ja-JP" b="1" dirty="0" smtClean="0">
              <a:latin typeface="AdvOTf5828f90"/>
            </a:endParaRPr>
          </a:p>
          <a:p>
            <a:endParaRPr lang="ja-JP" altLang="en-US" b="1" dirty="0"/>
          </a:p>
        </p:txBody>
      </p:sp>
      <p:sp>
        <p:nvSpPr>
          <p:cNvPr id="3" name="正方形/長方形 2"/>
          <p:cNvSpPr/>
          <p:nvPr/>
        </p:nvSpPr>
        <p:spPr>
          <a:xfrm>
            <a:off x="2371773" y="249306"/>
            <a:ext cx="8131457" cy="461665"/>
          </a:xfrm>
          <a:prstGeom prst="rect">
            <a:avLst/>
          </a:prstGeom>
        </p:spPr>
        <p:txBody>
          <a:bodyPr wrap="none">
            <a:spAutoFit/>
          </a:bodyPr>
          <a:lstStyle/>
          <a:p>
            <a:r>
              <a:rPr lang="en-US" altLang="ja-JP" sz="2400" b="1" u="sng" dirty="0" smtClean="0">
                <a:latin typeface="AdvOTf5828f90"/>
              </a:rPr>
              <a:t>The </a:t>
            </a:r>
            <a:r>
              <a:rPr lang="en-US" altLang="ja-JP" sz="2400" b="1" u="sng" dirty="0">
                <a:latin typeface="AdvOTf5828f90"/>
              </a:rPr>
              <a:t>effectiveness of policy on consumer choices </a:t>
            </a:r>
            <a:endParaRPr lang="ja-JP" altLang="en-US" sz="2400" u="sng" dirty="0"/>
          </a:p>
        </p:txBody>
      </p:sp>
      <p:sp>
        <p:nvSpPr>
          <p:cNvPr id="2" name="正方形/長方形 1"/>
          <p:cNvSpPr/>
          <p:nvPr/>
        </p:nvSpPr>
        <p:spPr>
          <a:xfrm>
            <a:off x="65489" y="-12883"/>
            <a:ext cx="2070247" cy="830997"/>
          </a:xfrm>
          <a:prstGeom prst="rect">
            <a:avLst/>
          </a:prstGeom>
        </p:spPr>
        <p:txBody>
          <a:bodyPr wrap="none">
            <a:spAutoFit/>
          </a:bodyPr>
          <a:lstStyle/>
          <a:p>
            <a:r>
              <a:rPr lang="en-US" altLang="ja-JP" sz="2400" b="1" dirty="0" smtClean="0"/>
              <a:t>FTT </a:t>
            </a:r>
            <a:r>
              <a:rPr lang="en-US" altLang="ja-JP" sz="2400" b="1" dirty="0">
                <a:ea typeface="メイリオ" pitchFamily="50" charset="-128"/>
                <a:cs typeface="メイリオ" pitchFamily="50" charset="-128"/>
              </a:rPr>
              <a:t>: </a:t>
            </a:r>
            <a:endParaRPr lang="en-US" altLang="ja-JP" sz="2400" b="1" dirty="0" smtClean="0">
              <a:ea typeface="メイリオ" pitchFamily="50" charset="-128"/>
              <a:cs typeface="メイリオ" pitchFamily="50" charset="-128"/>
            </a:endParaRPr>
          </a:p>
          <a:p>
            <a:r>
              <a:rPr lang="en-US" altLang="ja-JP" sz="2400" b="1" dirty="0" smtClean="0"/>
              <a:t>Transportation</a:t>
            </a:r>
            <a:endParaRPr lang="ja-JP" altLang="en-US" sz="2400" dirty="0"/>
          </a:p>
        </p:txBody>
      </p:sp>
    </p:spTree>
    <p:extLst>
      <p:ext uri="{BB962C8B-B14F-4D97-AF65-F5344CB8AC3E}">
        <p14:creationId xmlns:p14="http://schemas.microsoft.com/office/powerpoint/2010/main" val="6092396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730002" y="163957"/>
            <a:ext cx="10515600" cy="1325563"/>
          </a:xfrm>
        </p:spPr>
        <p:txBody>
          <a:bodyPr/>
          <a:lstStyle/>
          <a:p>
            <a:r>
              <a:rPr lang="en-US" b="1" u="sng" dirty="0"/>
              <a:t> </a:t>
            </a:r>
            <a:r>
              <a:rPr lang="en-US" b="1" u="sng" dirty="0" smtClean="0"/>
              <a:t>Possible policy scenarios in </a:t>
            </a:r>
            <a:r>
              <a:rPr lang="en-GB" b="1" u="sng" dirty="0" smtClean="0"/>
              <a:t>FTT </a:t>
            </a:r>
            <a:r>
              <a:rPr lang="en-GB" b="1" u="sng" dirty="0"/>
              <a:t>Transport</a:t>
            </a:r>
          </a:p>
        </p:txBody>
      </p:sp>
      <p:sp>
        <p:nvSpPr>
          <p:cNvPr id="86020" name="Rectangle 4"/>
          <p:cNvSpPr>
            <a:spLocks noGrp="1" noChangeArrowheads="1"/>
          </p:cNvSpPr>
          <p:nvPr>
            <p:ph type="body" idx="1"/>
          </p:nvPr>
        </p:nvSpPr>
        <p:spPr>
          <a:xfrm>
            <a:off x="2135188" y="1420368"/>
            <a:ext cx="7705228" cy="4669536"/>
          </a:xfrm>
        </p:spPr>
        <p:txBody>
          <a:bodyPr>
            <a:normAutofit/>
          </a:bodyPr>
          <a:lstStyle/>
          <a:p>
            <a:pPr marL="0" indent="0">
              <a:buNone/>
            </a:pPr>
            <a:r>
              <a:rPr lang="en-GB" sz="3200" dirty="0"/>
              <a:t>Policies available</a:t>
            </a:r>
          </a:p>
          <a:p>
            <a:r>
              <a:rPr lang="en-GB" sz="3200" dirty="0"/>
              <a:t>vehicle tax</a:t>
            </a:r>
          </a:p>
          <a:p>
            <a:r>
              <a:rPr lang="en-GB" sz="3200" dirty="0"/>
              <a:t>road tax</a:t>
            </a:r>
          </a:p>
          <a:p>
            <a:r>
              <a:rPr lang="en-GB" sz="3200" dirty="0"/>
              <a:t>fuel tax </a:t>
            </a:r>
          </a:p>
          <a:p>
            <a:r>
              <a:rPr lang="en-GB" sz="3200" dirty="0"/>
              <a:t>carbon tax </a:t>
            </a:r>
          </a:p>
          <a:p>
            <a:r>
              <a:rPr lang="en-GB" sz="3200" dirty="0"/>
              <a:t>biofuel mandate</a:t>
            </a:r>
          </a:p>
          <a:p>
            <a:r>
              <a:rPr lang="en-GB" sz="3200" dirty="0"/>
              <a:t>regulations</a:t>
            </a:r>
          </a:p>
          <a:p>
            <a:r>
              <a:rPr lang="en-GB" sz="3200" dirty="0"/>
              <a:t>exogenous share</a:t>
            </a:r>
          </a:p>
          <a:p>
            <a:endParaRPr lang="en-GB" sz="2600" dirty="0"/>
          </a:p>
          <a:p>
            <a:endParaRPr lang="en-GB" sz="2600" dirty="0"/>
          </a:p>
        </p:txBody>
      </p:sp>
    </p:spTree>
    <p:extLst>
      <p:ext uri="{BB962C8B-B14F-4D97-AF65-F5344CB8AC3E}">
        <p14:creationId xmlns:p14="http://schemas.microsoft.com/office/powerpoint/2010/main" val="27096776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11"/>
          <p:cNvSpPr>
            <a:spLocks noGrp="1"/>
          </p:cNvSpPr>
          <p:nvPr>
            <p:ph type="sldNum" sz="quarter" idx="12"/>
          </p:nvPr>
        </p:nvSpPr>
        <p:spPr>
          <a:xfrm>
            <a:off x="8077200" y="6356351"/>
            <a:ext cx="2133600" cy="365125"/>
          </a:xfrm>
        </p:spPr>
        <p:txBody>
          <a:bodyPr/>
          <a:lstStyle/>
          <a:p>
            <a:fld id="{02245150-415A-45BE-B763-5B3BB87B199F}" type="slidenum">
              <a:rPr lang="en-GB" sz="1600">
                <a:solidFill>
                  <a:schemeClr val="tx1"/>
                </a:solidFill>
                <a:latin typeface="+mj-lt"/>
                <a:ea typeface="メイリオ" pitchFamily="50" charset="-128"/>
                <a:cs typeface="メイリオ" pitchFamily="50" charset="-128"/>
              </a:rPr>
              <a:pPr/>
              <a:t>58</a:t>
            </a:fld>
            <a:endParaRPr lang="en-GB" sz="1600" dirty="0">
              <a:solidFill>
                <a:schemeClr val="tx1"/>
              </a:solidFill>
              <a:latin typeface="+mj-lt"/>
              <a:ea typeface="メイリオ" pitchFamily="50" charset="-128"/>
              <a:cs typeface="メイリオ" pitchFamily="50" charset="-128"/>
            </a:endParaRPr>
          </a:p>
        </p:txBody>
      </p:sp>
      <p:grpSp>
        <p:nvGrpSpPr>
          <p:cNvPr id="4" name="グループ化 3"/>
          <p:cNvGrpSpPr/>
          <p:nvPr/>
        </p:nvGrpSpPr>
        <p:grpSpPr>
          <a:xfrm>
            <a:off x="4871864" y="4471592"/>
            <a:ext cx="2448272" cy="955558"/>
            <a:chOff x="1403648" y="3876074"/>
            <a:chExt cx="2448272" cy="955558"/>
          </a:xfrm>
        </p:grpSpPr>
        <p:sp>
          <p:nvSpPr>
            <p:cNvPr id="3" name="正方形/長方形 2"/>
            <p:cNvSpPr/>
            <p:nvPr/>
          </p:nvSpPr>
          <p:spPr>
            <a:xfrm>
              <a:off x="1403648" y="3876074"/>
              <a:ext cx="2448272" cy="955558"/>
            </a:xfrm>
            <a:prstGeom prst="rect">
              <a:avLst/>
            </a:prstGeom>
            <a:solidFill>
              <a:schemeClr val="tx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正方形/長方形 10"/>
            <p:cNvSpPr/>
            <p:nvPr/>
          </p:nvSpPr>
          <p:spPr>
            <a:xfrm>
              <a:off x="1725935" y="3892188"/>
              <a:ext cx="1803699" cy="923330"/>
            </a:xfrm>
            <a:prstGeom prst="rect">
              <a:avLst/>
            </a:prstGeom>
            <a:ln>
              <a:noFill/>
            </a:ln>
          </p:spPr>
          <p:txBody>
            <a:bodyPr wrap="none">
              <a:spAutoFit/>
            </a:bodyPr>
            <a:lstStyle/>
            <a:p>
              <a:pPr>
                <a:spcAft>
                  <a:spcPts val="3000"/>
                </a:spcAft>
              </a:pPr>
              <a:r>
                <a:rPr lang="en-US" altLang="ja-JP" sz="5400" dirty="0">
                  <a:solidFill>
                    <a:schemeClr val="bg1"/>
                  </a:solidFill>
                  <a:ea typeface="メイリオ" panose="020B0604030504040204" pitchFamily="50" charset="-128"/>
                  <a:cs typeface="メイリオ" panose="020B0604030504040204" pitchFamily="50" charset="-128"/>
                </a:rPr>
                <a:t>E3ME</a:t>
              </a:r>
              <a:endParaRPr lang="ja-JP" altLang="en-US" sz="5400" dirty="0">
                <a:solidFill>
                  <a:schemeClr val="bg1"/>
                </a:solidFill>
                <a:ea typeface="メイリオ" panose="020B0604030504040204" pitchFamily="50" charset="-128"/>
                <a:cs typeface="メイリオ" panose="020B0604030504040204" pitchFamily="50" charset="-128"/>
              </a:endParaRPr>
            </a:p>
          </p:txBody>
        </p:sp>
      </p:grpSp>
      <p:grpSp>
        <p:nvGrpSpPr>
          <p:cNvPr id="13" name="グループ化 12"/>
          <p:cNvGrpSpPr/>
          <p:nvPr/>
        </p:nvGrpSpPr>
        <p:grpSpPr>
          <a:xfrm>
            <a:off x="4855242" y="1859850"/>
            <a:ext cx="2448272" cy="955558"/>
            <a:chOff x="1403648" y="3876074"/>
            <a:chExt cx="2448272" cy="955558"/>
          </a:xfrm>
        </p:grpSpPr>
        <p:sp>
          <p:nvSpPr>
            <p:cNvPr id="14" name="正方形/長方形 13"/>
            <p:cNvSpPr/>
            <p:nvPr/>
          </p:nvSpPr>
          <p:spPr>
            <a:xfrm>
              <a:off x="1403648" y="3876074"/>
              <a:ext cx="2448272" cy="955558"/>
            </a:xfrm>
            <a:prstGeom prst="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正方形/長方形 14"/>
            <p:cNvSpPr/>
            <p:nvPr/>
          </p:nvSpPr>
          <p:spPr>
            <a:xfrm>
              <a:off x="2033775" y="3892188"/>
              <a:ext cx="1188018" cy="923330"/>
            </a:xfrm>
            <a:prstGeom prst="rect">
              <a:avLst/>
            </a:prstGeom>
          </p:spPr>
          <p:txBody>
            <a:bodyPr wrap="none">
              <a:spAutoFit/>
            </a:bodyPr>
            <a:lstStyle/>
            <a:p>
              <a:pPr>
                <a:spcAft>
                  <a:spcPts val="3000"/>
                </a:spcAft>
              </a:pPr>
              <a:r>
                <a:rPr lang="en-US" altLang="ja-JP" sz="5400" dirty="0">
                  <a:solidFill>
                    <a:schemeClr val="bg1"/>
                  </a:solidFill>
                  <a:ea typeface="メイリオ" panose="020B0604030504040204" pitchFamily="50" charset="-128"/>
                  <a:cs typeface="メイリオ" panose="020B0604030504040204" pitchFamily="50" charset="-128"/>
                </a:rPr>
                <a:t>FTT</a:t>
              </a:r>
              <a:endParaRPr lang="ja-JP" altLang="en-US" sz="5400" dirty="0">
                <a:solidFill>
                  <a:schemeClr val="bg1"/>
                </a:solidFill>
                <a:ea typeface="メイリオ" panose="020B0604030504040204" pitchFamily="50" charset="-128"/>
                <a:cs typeface="メイリオ" panose="020B0604030504040204" pitchFamily="50" charset="-128"/>
              </a:endParaRPr>
            </a:p>
          </p:txBody>
        </p:sp>
      </p:grpSp>
      <p:sp>
        <p:nvSpPr>
          <p:cNvPr id="8" name="下矢印 7"/>
          <p:cNvSpPr/>
          <p:nvPr/>
        </p:nvSpPr>
        <p:spPr>
          <a:xfrm flipV="1">
            <a:off x="5231904" y="2987960"/>
            <a:ext cx="360040" cy="1296144"/>
          </a:xfrm>
          <a:prstGeom prst="downArrow">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下矢印 16"/>
          <p:cNvSpPr/>
          <p:nvPr/>
        </p:nvSpPr>
        <p:spPr>
          <a:xfrm>
            <a:off x="6600056" y="2987960"/>
            <a:ext cx="360040" cy="1296144"/>
          </a:xfrm>
          <a:prstGeom prst="down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テキスト ボックス 17"/>
          <p:cNvSpPr txBox="1"/>
          <p:nvPr/>
        </p:nvSpPr>
        <p:spPr>
          <a:xfrm>
            <a:off x="6960096" y="2852936"/>
            <a:ext cx="2795702" cy="1569660"/>
          </a:xfrm>
          <a:prstGeom prst="rect">
            <a:avLst/>
          </a:prstGeom>
          <a:noFill/>
        </p:spPr>
        <p:txBody>
          <a:bodyPr wrap="none" rtlCol="0">
            <a:spAutoFit/>
          </a:bodyPr>
          <a:lstStyle/>
          <a:p>
            <a:r>
              <a:rPr lang="ja-JP" altLang="en-US" sz="2400" dirty="0">
                <a:ea typeface="メイリオ" pitchFamily="50" charset="-128"/>
                <a:cs typeface="メイリオ" pitchFamily="50" charset="-128"/>
              </a:rPr>
              <a:t>・</a:t>
            </a:r>
            <a:r>
              <a:rPr lang="en-US" altLang="ja-JP" sz="2400" dirty="0">
                <a:ea typeface="メイリオ" pitchFamily="50" charset="-128"/>
                <a:cs typeface="メイリオ" pitchFamily="50" charset="-128"/>
              </a:rPr>
              <a:t>Fuel consumption</a:t>
            </a:r>
          </a:p>
          <a:p>
            <a:r>
              <a:rPr lang="ja-JP" altLang="en-US" sz="2400" dirty="0">
                <a:ea typeface="メイリオ" pitchFamily="50" charset="-128"/>
                <a:cs typeface="メイリオ" pitchFamily="50" charset="-128"/>
              </a:rPr>
              <a:t>・</a:t>
            </a:r>
            <a:r>
              <a:rPr lang="en-US" altLang="ja-JP" sz="2400" dirty="0">
                <a:ea typeface="メイリオ" pitchFamily="50" charset="-128"/>
                <a:cs typeface="メイリオ" pitchFamily="50" charset="-128"/>
              </a:rPr>
              <a:t>Investment in</a:t>
            </a:r>
          </a:p>
          <a:p>
            <a:r>
              <a:rPr lang="ja-JP" altLang="en-US" sz="2400" dirty="0">
                <a:ea typeface="メイリオ" pitchFamily="50" charset="-128"/>
                <a:cs typeface="メイリオ" pitchFamily="50" charset="-128"/>
              </a:rPr>
              <a:t>　</a:t>
            </a:r>
            <a:r>
              <a:rPr lang="en-US" altLang="ja-JP" sz="2400" dirty="0">
                <a:ea typeface="メイリオ" pitchFamily="50" charset="-128"/>
                <a:cs typeface="メイリオ" pitchFamily="50" charset="-128"/>
              </a:rPr>
              <a:t>new power source</a:t>
            </a:r>
          </a:p>
          <a:p>
            <a:r>
              <a:rPr lang="ja-JP" altLang="en-US" sz="2400" dirty="0">
                <a:solidFill>
                  <a:srgbClr val="FF0000"/>
                </a:solidFill>
                <a:ea typeface="メイリオ" pitchFamily="50" charset="-128"/>
                <a:cs typeface="メイリオ" pitchFamily="50" charset="-128"/>
              </a:rPr>
              <a:t>・</a:t>
            </a:r>
            <a:r>
              <a:rPr lang="en-US" altLang="ja-JP" sz="2400" dirty="0">
                <a:solidFill>
                  <a:srgbClr val="FF0000"/>
                </a:solidFill>
                <a:ea typeface="メイリオ" pitchFamily="50" charset="-128"/>
                <a:cs typeface="メイリオ" pitchFamily="50" charset="-128"/>
              </a:rPr>
              <a:t>Electricity price</a:t>
            </a:r>
          </a:p>
        </p:txBody>
      </p:sp>
      <p:sp>
        <p:nvSpPr>
          <p:cNvPr id="19" name="テキスト ボックス 18"/>
          <p:cNvSpPr txBox="1"/>
          <p:nvPr/>
        </p:nvSpPr>
        <p:spPr>
          <a:xfrm>
            <a:off x="2351584" y="3212977"/>
            <a:ext cx="2821606" cy="830997"/>
          </a:xfrm>
          <a:prstGeom prst="rect">
            <a:avLst/>
          </a:prstGeom>
          <a:noFill/>
        </p:spPr>
        <p:txBody>
          <a:bodyPr wrap="none" rtlCol="0">
            <a:spAutoFit/>
          </a:bodyPr>
          <a:lstStyle/>
          <a:p>
            <a:r>
              <a:rPr lang="ja-JP" altLang="en-US" sz="2400" dirty="0">
                <a:solidFill>
                  <a:srgbClr val="FF0000"/>
                </a:solidFill>
                <a:ea typeface="メイリオ" pitchFamily="50" charset="-128"/>
                <a:cs typeface="メイリオ" pitchFamily="50" charset="-128"/>
              </a:rPr>
              <a:t>・</a:t>
            </a:r>
            <a:r>
              <a:rPr lang="en-US" altLang="ja-JP" sz="2400" dirty="0">
                <a:solidFill>
                  <a:srgbClr val="FF0000"/>
                </a:solidFill>
                <a:ea typeface="メイリオ" pitchFamily="50" charset="-128"/>
                <a:cs typeface="メイリオ" pitchFamily="50" charset="-128"/>
              </a:rPr>
              <a:t>Electricity demand</a:t>
            </a:r>
          </a:p>
          <a:p>
            <a:r>
              <a:rPr lang="ja-JP" altLang="en-US" sz="2400" dirty="0">
                <a:ea typeface="メイリオ" pitchFamily="50" charset="-128"/>
                <a:cs typeface="メイリオ" pitchFamily="50" charset="-128"/>
              </a:rPr>
              <a:t>・</a:t>
            </a:r>
            <a:r>
              <a:rPr lang="en-US" altLang="ja-JP" sz="2400" dirty="0">
                <a:ea typeface="メイリオ" pitchFamily="50" charset="-128"/>
                <a:cs typeface="メイリオ" pitchFamily="50" charset="-128"/>
              </a:rPr>
              <a:t>Fuel demand</a:t>
            </a:r>
          </a:p>
        </p:txBody>
      </p:sp>
      <p:sp>
        <p:nvSpPr>
          <p:cNvPr id="20" name="テキスト ボックス 19"/>
          <p:cNvSpPr txBox="1"/>
          <p:nvPr/>
        </p:nvSpPr>
        <p:spPr>
          <a:xfrm>
            <a:off x="4834675" y="5445225"/>
            <a:ext cx="3086486" cy="1200329"/>
          </a:xfrm>
          <a:prstGeom prst="rect">
            <a:avLst/>
          </a:prstGeom>
          <a:noFill/>
        </p:spPr>
        <p:txBody>
          <a:bodyPr wrap="none" rtlCol="0">
            <a:spAutoFit/>
          </a:bodyPr>
          <a:lstStyle/>
          <a:p>
            <a:r>
              <a:rPr lang="ja-JP" altLang="en-US" sz="2400" dirty="0">
                <a:latin typeface="+mj-lt"/>
                <a:ea typeface="メイリオ" pitchFamily="50" charset="-128"/>
                <a:cs typeface="メイリオ" pitchFamily="50" charset="-128"/>
              </a:rPr>
              <a:t>・</a:t>
            </a:r>
            <a:r>
              <a:rPr lang="en-US" altLang="ja-JP" sz="2400" dirty="0">
                <a:latin typeface="+mj-lt"/>
                <a:ea typeface="メイリオ" pitchFamily="50" charset="-128"/>
                <a:cs typeface="メイリオ" pitchFamily="50" charset="-128"/>
              </a:rPr>
              <a:t>CO</a:t>
            </a:r>
            <a:r>
              <a:rPr lang="en-US" altLang="ja-JP" dirty="0">
                <a:latin typeface="+mj-lt"/>
                <a:ea typeface="メイリオ" pitchFamily="50" charset="-128"/>
                <a:cs typeface="メイリオ" pitchFamily="50" charset="-128"/>
              </a:rPr>
              <a:t>2</a:t>
            </a:r>
            <a:r>
              <a:rPr lang="en-US" altLang="ja-JP" sz="2400" dirty="0">
                <a:latin typeface="+mj-lt"/>
                <a:ea typeface="メイリオ" pitchFamily="50" charset="-128"/>
                <a:cs typeface="メイリオ" pitchFamily="50" charset="-128"/>
              </a:rPr>
              <a:t> emission</a:t>
            </a:r>
          </a:p>
          <a:p>
            <a:r>
              <a:rPr lang="ja-JP" altLang="en-US" sz="2400" dirty="0">
                <a:latin typeface="+mj-lt"/>
                <a:ea typeface="メイリオ" pitchFamily="50" charset="-128"/>
                <a:cs typeface="メイリオ" pitchFamily="50" charset="-128"/>
              </a:rPr>
              <a:t>・</a:t>
            </a:r>
            <a:r>
              <a:rPr lang="en-US" altLang="ja-JP" sz="2400" dirty="0">
                <a:latin typeface="+mj-lt"/>
                <a:ea typeface="メイリオ" pitchFamily="50" charset="-128"/>
                <a:cs typeface="メイリオ" pitchFamily="50" charset="-128"/>
              </a:rPr>
              <a:t>Investment spill over</a:t>
            </a:r>
          </a:p>
          <a:p>
            <a:r>
              <a:rPr lang="ja-JP" altLang="en-US" sz="2400" dirty="0">
                <a:latin typeface="+mj-lt"/>
                <a:ea typeface="メイリオ" pitchFamily="50" charset="-128"/>
                <a:cs typeface="メイリオ" pitchFamily="50" charset="-128"/>
              </a:rPr>
              <a:t>・</a:t>
            </a:r>
            <a:r>
              <a:rPr lang="en-US" altLang="ja-JP" sz="2400" dirty="0">
                <a:latin typeface="+mj-lt"/>
                <a:ea typeface="メイリオ" pitchFamily="50" charset="-128"/>
                <a:cs typeface="メイリオ" pitchFamily="50" charset="-128"/>
              </a:rPr>
              <a:t>GDP, Employment</a:t>
            </a:r>
          </a:p>
        </p:txBody>
      </p:sp>
      <p:sp>
        <p:nvSpPr>
          <p:cNvPr id="16" name="テキスト ボックス 15"/>
          <p:cNvSpPr txBox="1"/>
          <p:nvPr/>
        </p:nvSpPr>
        <p:spPr>
          <a:xfrm>
            <a:off x="667512" y="476673"/>
            <a:ext cx="11524487" cy="646331"/>
          </a:xfrm>
          <a:prstGeom prst="rect">
            <a:avLst/>
          </a:prstGeom>
          <a:noFill/>
        </p:spPr>
        <p:txBody>
          <a:bodyPr wrap="square" rtlCol="0">
            <a:spAutoFit/>
          </a:bodyPr>
          <a:lstStyle/>
          <a:p>
            <a:r>
              <a:rPr lang="en-US" altLang="ja-JP" sz="3600" b="1" u="sng" dirty="0" smtClean="0">
                <a:ea typeface="メイリオ" pitchFamily="50" charset="-128"/>
                <a:cs typeface="メイリオ" pitchFamily="50" charset="-128"/>
              </a:rPr>
              <a:t>  FTT</a:t>
            </a:r>
            <a:r>
              <a:rPr lang="en-US" altLang="ja-JP" sz="3600" b="1" u="sng" dirty="0">
                <a:ea typeface="メイリオ" pitchFamily="50" charset="-128"/>
                <a:cs typeface="メイリオ" pitchFamily="50" charset="-128"/>
              </a:rPr>
              <a:t>: </a:t>
            </a:r>
            <a:r>
              <a:rPr lang="en-US" altLang="ja-JP" sz="3600" b="1" u="sng" dirty="0" smtClean="0">
                <a:ea typeface="メイリオ" pitchFamily="50" charset="-128"/>
                <a:cs typeface="メイリオ" pitchFamily="50" charset="-128"/>
              </a:rPr>
              <a:t>Power  Link </a:t>
            </a:r>
            <a:r>
              <a:rPr lang="en-US" altLang="ja-JP" sz="3600" b="1" u="sng" dirty="0">
                <a:ea typeface="メイリオ" pitchFamily="50" charset="-128"/>
                <a:cs typeface="メイリオ" pitchFamily="50" charset="-128"/>
              </a:rPr>
              <a:t>between E3ME and FTT</a:t>
            </a:r>
          </a:p>
        </p:txBody>
      </p:sp>
      <p:sp>
        <p:nvSpPr>
          <p:cNvPr id="21" name="円/楕円 20"/>
          <p:cNvSpPr/>
          <p:nvPr/>
        </p:nvSpPr>
        <p:spPr>
          <a:xfrm>
            <a:off x="2400197" y="4526823"/>
            <a:ext cx="2310524" cy="87313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350"/>
          </a:p>
        </p:txBody>
      </p:sp>
      <p:sp>
        <p:nvSpPr>
          <p:cNvPr id="22" name="円/楕円 21"/>
          <p:cNvSpPr/>
          <p:nvPr/>
        </p:nvSpPr>
        <p:spPr>
          <a:xfrm>
            <a:off x="2372370" y="1824501"/>
            <a:ext cx="2324648" cy="96085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350"/>
          </a:p>
        </p:txBody>
      </p:sp>
      <p:sp>
        <p:nvSpPr>
          <p:cNvPr id="23" name="正方形/長方形 22"/>
          <p:cNvSpPr/>
          <p:nvPr/>
        </p:nvSpPr>
        <p:spPr>
          <a:xfrm>
            <a:off x="2690944" y="4702220"/>
            <a:ext cx="1928733" cy="369332"/>
          </a:xfrm>
          <a:prstGeom prst="rect">
            <a:avLst/>
          </a:prstGeom>
        </p:spPr>
        <p:txBody>
          <a:bodyPr wrap="none">
            <a:spAutoFit/>
          </a:bodyPr>
          <a:lstStyle/>
          <a:p>
            <a:pPr>
              <a:spcAft>
                <a:spcPts val="450"/>
              </a:spcAft>
              <a:buSzPts val="1800"/>
            </a:pPr>
            <a:r>
              <a:rPr lang="en-GB" altLang="ja-JP" dirty="0">
                <a:latin typeface="Arial"/>
                <a:ea typeface="ＭＳ Ｐゴシック"/>
              </a:rPr>
              <a:t>Post-Keynesian, </a:t>
            </a:r>
          </a:p>
        </p:txBody>
      </p:sp>
      <p:sp>
        <p:nvSpPr>
          <p:cNvPr id="24" name="正方形/長方形 23"/>
          <p:cNvSpPr/>
          <p:nvPr/>
        </p:nvSpPr>
        <p:spPr>
          <a:xfrm>
            <a:off x="2491210" y="1929907"/>
            <a:ext cx="2339102" cy="710451"/>
          </a:xfrm>
          <a:prstGeom prst="rect">
            <a:avLst/>
          </a:prstGeom>
        </p:spPr>
        <p:txBody>
          <a:bodyPr wrap="none">
            <a:spAutoFit/>
          </a:bodyPr>
          <a:lstStyle/>
          <a:p>
            <a:pPr>
              <a:spcAft>
                <a:spcPts val="450"/>
              </a:spcAft>
              <a:buSzPts val="1800"/>
            </a:pPr>
            <a:r>
              <a:rPr lang="en-GB" altLang="ja-JP" dirty="0">
                <a:latin typeface="Arial"/>
                <a:ea typeface="ＭＳ Ｐゴシック"/>
              </a:rPr>
              <a:t>Post-Schumpeterian </a:t>
            </a:r>
          </a:p>
          <a:p>
            <a:pPr>
              <a:spcAft>
                <a:spcPts val="450"/>
              </a:spcAft>
              <a:buSzPts val="1800"/>
            </a:pPr>
            <a:r>
              <a:rPr lang="en-GB" altLang="ja-JP" dirty="0">
                <a:latin typeface="Arial"/>
                <a:ea typeface="ＭＳ Ｐゴシック"/>
              </a:rPr>
              <a:t>   (evolutionary)</a:t>
            </a:r>
          </a:p>
        </p:txBody>
      </p:sp>
      <p:sp>
        <p:nvSpPr>
          <p:cNvPr id="25" name="Rectangle 14"/>
          <p:cNvSpPr/>
          <p:nvPr/>
        </p:nvSpPr>
        <p:spPr>
          <a:xfrm>
            <a:off x="1480673" y="1260232"/>
            <a:ext cx="10238765" cy="730969"/>
          </a:xfrm>
          <a:prstGeom prst="rect">
            <a:avLst/>
          </a:prstGeom>
        </p:spPr>
        <p:txBody>
          <a:bodyPr wrap="none">
            <a:spAutoFit/>
          </a:bodyPr>
          <a:lstStyle/>
          <a:p>
            <a:pPr lvl="0">
              <a:spcAft>
                <a:spcPts val="853"/>
              </a:spcAft>
              <a:buSzPts val="1800"/>
            </a:pPr>
            <a:r>
              <a:rPr lang="en-GB" sz="1800" dirty="0" smtClean="0">
                <a:latin typeface="Arial"/>
                <a:ea typeface="ＭＳ Ｐゴシック"/>
              </a:rPr>
              <a:t>FTT </a:t>
            </a:r>
            <a:r>
              <a:rPr lang="en-GB" sz="1800" dirty="0">
                <a:latin typeface="Arial"/>
                <a:ea typeface="ＭＳ Ｐゴシック"/>
              </a:rPr>
              <a:t>is a </a:t>
            </a:r>
            <a:r>
              <a:rPr lang="en-GB" sz="1800" b="1" dirty="0">
                <a:latin typeface="Arial"/>
                <a:ea typeface="ＭＳ Ｐゴシック"/>
              </a:rPr>
              <a:t>micro-model of technology choice and substitution</a:t>
            </a:r>
            <a:r>
              <a:rPr lang="en-GB" sz="1800" dirty="0">
                <a:latin typeface="Arial"/>
                <a:ea typeface="ＭＳ Ｐゴシック"/>
              </a:rPr>
              <a:t>, given economic/policy context</a:t>
            </a:r>
          </a:p>
          <a:p>
            <a:pPr marL="285750" lvl="0" indent="-285750">
              <a:spcAft>
                <a:spcPts val="853"/>
              </a:spcAft>
              <a:buSzPts val="1800"/>
              <a:buFont typeface="Arial" charset="0"/>
              <a:buChar char="•"/>
            </a:pPr>
            <a:endParaRPr lang="en-GB" sz="1600" dirty="0">
              <a:latin typeface="Arial"/>
              <a:ea typeface="ＭＳ Ｐゴシック"/>
            </a:endParaRPr>
          </a:p>
        </p:txBody>
      </p:sp>
      <p:sp>
        <p:nvSpPr>
          <p:cNvPr id="2" name="正方形/長方形 1"/>
          <p:cNvSpPr/>
          <p:nvPr/>
        </p:nvSpPr>
        <p:spPr>
          <a:xfrm>
            <a:off x="978408" y="1260232"/>
            <a:ext cx="10469880" cy="440552"/>
          </a:xfrm>
          <a:prstGeom prst="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pic>
        <p:nvPicPr>
          <p:cNvPr id="26" name="Picture 4"/>
          <p:cNvPicPr>
            <a:picLocks noChangeAspect="1"/>
          </p:cNvPicPr>
          <p:nvPr/>
        </p:nvPicPr>
        <p:blipFill>
          <a:blip r:embed="rId2"/>
          <a:stretch>
            <a:fillRect/>
          </a:stretch>
        </p:blipFill>
        <p:spPr>
          <a:xfrm>
            <a:off x="7983217" y="4422596"/>
            <a:ext cx="2612191" cy="1930660"/>
          </a:xfrm>
          <a:prstGeom prst="rect">
            <a:avLst/>
          </a:prstGeom>
        </p:spPr>
      </p:pic>
      <p:sp>
        <p:nvSpPr>
          <p:cNvPr id="5" name="テキスト ボックス 4"/>
          <p:cNvSpPr txBox="1"/>
          <p:nvPr/>
        </p:nvSpPr>
        <p:spPr>
          <a:xfrm>
            <a:off x="7379573" y="4783208"/>
            <a:ext cx="697627" cy="707886"/>
          </a:xfrm>
          <a:prstGeom prst="rect">
            <a:avLst/>
          </a:prstGeom>
          <a:noFill/>
        </p:spPr>
        <p:txBody>
          <a:bodyPr wrap="none" rtlCol="0">
            <a:spAutoFit/>
          </a:bodyPr>
          <a:lstStyle/>
          <a:p>
            <a:r>
              <a:rPr lang="ja-JP" altLang="en-US" sz="4000" dirty="0"/>
              <a:t>＝</a:t>
            </a:r>
            <a:endParaRPr kumimoji="1" lang="ja-JP" altLang="en-US" sz="4000" dirty="0"/>
          </a:p>
        </p:txBody>
      </p:sp>
    </p:spTree>
    <p:extLst>
      <p:ext uri="{BB962C8B-B14F-4D97-AF65-F5344CB8AC3E}">
        <p14:creationId xmlns:p14="http://schemas.microsoft.com/office/powerpoint/2010/main" val="8715993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484632" y="274320"/>
            <a:ext cx="10762488" cy="564413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anchor="ctr"/>
          <a:lstStyle/>
          <a:p>
            <a:pPr algn="ctr">
              <a:defRPr/>
            </a:pPr>
            <a:endParaRPr lang="en-US" sz="949"/>
          </a:p>
        </p:txBody>
      </p:sp>
      <p:pic>
        <p:nvPicPr>
          <p:cNvPr id="63490" name="Picture 1" descr="EconomyDiagra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32" y="965661"/>
            <a:ext cx="10762488" cy="578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99746" y="431479"/>
            <a:ext cx="9180075" cy="377024"/>
          </a:xfrm>
          <a:prstGeom prst="rect">
            <a:avLst/>
          </a:prstGeom>
          <a:noFill/>
        </p:spPr>
        <p:txBody>
          <a:bodyPr wrap="none" lIns="68579" tIns="34289" rIns="68579" bIns="34289" rtlCol="0">
            <a:spAutoFit/>
          </a:bodyPr>
          <a:lstStyle/>
          <a:p>
            <a:pPr>
              <a:spcAft>
                <a:spcPts val="450"/>
              </a:spcAft>
              <a:buSzPts val="1800"/>
            </a:pPr>
            <a:r>
              <a:rPr lang="en-GB" sz="2000" dirty="0" smtClean="0">
                <a:solidFill>
                  <a:schemeClr val="bg1"/>
                </a:solidFill>
                <a:latin typeface="Arial"/>
                <a:ea typeface="ＭＳ Ｐゴシック"/>
              </a:rPr>
              <a:t>Bottom-up </a:t>
            </a:r>
            <a:r>
              <a:rPr lang="en-GB" sz="2000" dirty="0">
                <a:solidFill>
                  <a:schemeClr val="bg1"/>
                </a:solidFill>
                <a:latin typeface="Arial"/>
                <a:ea typeface="ＭＳ Ｐゴシック"/>
              </a:rPr>
              <a:t>Schumpeterian meeting Top-down Post-Keynesian: the E3ME model</a:t>
            </a:r>
          </a:p>
        </p:txBody>
      </p:sp>
      <p:sp>
        <p:nvSpPr>
          <p:cNvPr id="2" name="正方形/長方形 1"/>
          <p:cNvSpPr/>
          <p:nvPr/>
        </p:nvSpPr>
        <p:spPr>
          <a:xfrm>
            <a:off x="3419856" y="6510528"/>
            <a:ext cx="877824" cy="34747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0000"/>
                </a:solidFill>
              </a:rPr>
              <a:t>E3ME</a:t>
            </a:r>
            <a:endParaRPr kumimoji="1" lang="ja-JP" altLang="en-US" dirty="0">
              <a:solidFill>
                <a:srgbClr val="FF0000"/>
              </a:solidFill>
            </a:endParaRPr>
          </a:p>
        </p:txBody>
      </p:sp>
    </p:spTree>
    <p:extLst>
      <p:ext uri="{BB962C8B-B14F-4D97-AF65-F5344CB8AC3E}">
        <p14:creationId xmlns:p14="http://schemas.microsoft.com/office/powerpoint/2010/main" val="2120425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715651" y="103695"/>
            <a:ext cx="10190976" cy="6233022"/>
          </a:xfrm>
          <a:prstGeom prst="rect">
            <a:avLst/>
          </a:prstGeom>
        </p:spPr>
      </p:pic>
      <p:sp>
        <p:nvSpPr>
          <p:cNvPr id="5" name="テキスト ボックス 4"/>
          <p:cNvSpPr txBox="1"/>
          <p:nvPr/>
        </p:nvSpPr>
        <p:spPr>
          <a:xfrm>
            <a:off x="715651" y="6240821"/>
            <a:ext cx="5759077" cy="461665"/>
          </a:xfrm>
          <a:prstGeom prst="rect">
            <a:avLst/>
          </a:prstGeom>
          <a:noFill/>
        </p:spPr>
        <p:txBody>
          <a:bodyPr wrap="none" rtlCol="0">
            <a:spAutoFit/>
          </a:bodyPr>
          <a:lstStyle/>
          <a:p>
            <a:r>
              <a:rPr kumimoji="1" lang="en-US" altLang="ja-JP" sz="2400" b="1" dirty="0" smtClean="0"/>
              <a:t>By Prof. Neil Strachan,  UCL Energy Institute</a:t>
            </a:r>
            <a:endParaRPr kumimoji="1" lang="ja-JP" altLang="en-US" sz="2400" b="1" dirty="0"/>
          </a:p>
        </p:txBody>
      </p:sp>
      <p:sp>
        <p:nvSpPr>
          <p:cNvPr id="6" name="テキスト ボックス 5"/>
          <p:cNvSpPr txBox="1"/>
          <p:nvPr/>
        </p:nvSpPr>
        <p:spPr>
          <a:xfrm>
            <a:off x="132558" y="301267"/>
            <a:ext cx="710451" cy="584775"/>
          </a:xfrm>
          <a:prstGeom prst="rect">
            <a:avLst/>
          </a:prstGeom>
          <a:noFill/>
        </p:spPr>
        <p:txBody>
          <a:bodyPr wrap="none" rtlCol="0">
            <a:spAutoFit/>
          </a:bodyPr>
          <a:lstStyle/>
          <a:p>
            <a:r>
              <a:rPr kumimoji="1" lang="en-US" altLang="ja-JP" sz="3200" b="1" dirty="0" smtClean="0"/>
              <a:t>1.3</a:t>
            </a:r>
            <a:endParaRPr kumimoji="1" lang="ja-JP" altLang="en-US" sz="3200" b="1" dirty="0"/>
          </a:p>
        </p:txBody>
      </p:sp>
    </p:spTree>
    <p:extLst>
      <p:ext uri="{BB962C8B-B14F-4D97-AF65-F5344CB8AC3E}">
        <p14:creationId xmlns:p14="http://schemas.microsoft.com/office/powerpoint/2010/main" val="36227451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168044" y="484374"/>
            <a:ext cx="10515600" cy="1325563"/>
          </a:xfrm>
        </p:spPr>
        <p:txBody>
          <a:bodyPr>
            <a:normAutofit/>
          </a:bodyPr>
          <a:lstStyle/>
          <a:p>
            <a:r>
              <a:rPr lang="en-US" altLang="ja-JP" sz="5400" b="1" dirty="0">
                <a:solidFill>
                  <a:srgbClr val="0070C0"/>
                </a:solidFill>
              </a:rPr>
              <a:t>4</a:t>
            </a:r>
            <a:r>
              <a:rPr lang="en-US" altLang="ja-JP" sz="5400" b="1" dirty="0" smtClean="0">
                <a:solidFill>
                  <a:srgbClr val="0070C0"/>
                </a:solidFill>
              </a:rPr>
              <a:t>. Latest E3ME Development</a:t>
            </a:r>
            <a:endParaRPr kumimoji="1" lang="ja-JP" altLang="en-US" sz="5400" b="1" dirty="0"/>
          </a:p>
        </p:txBody>
      </p:sp>
    </p:spTree>
    <p:extLst>
      <p:ext uri="{BB962C8B-B14F-4D97-AF65-F5344CB8AC3E}">
        <p14:creationId xmlns:p14="http://schemas.microsoft.com/office/powerpoint/2010/main" val="7956558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4.1FTT-Heat</a:t>
            </a:r>
            <a:r>
              <a:rPr lang="en-GB" altLang="ja-JP" b="1" dirty="0" smtClean="0">
                <a:solidFill>
                  <a:srgbClr val="FF0000"/>
                </a:solidFill>
              </a:rPr>
              <a:t>(1</a:t>
            </a:r>
            <a:r>
              <a:rPr lang="en-GB" altLang="ja-JP" b="1" dirty="0">
                <a:solidFill>
                  <a:srgbClr val="FF0000"/>
                </a:solidFill>
              </a:rPr>
              <a:t>)</a:t>
            </a:r>
            <a:endParaRPr lang="en-GB" b="1" dirty="0">
              <a:solidFill>
                <a:srgbClr val="FF0000"/>
              </a:solidFill>
            </a:endParaRPr>
          </a:p>
        </p:txBody>
      </p:sp>
      <p:sp>
        <p:nvSpPr>
          <p:cNvPr id="3" name="Content Placeholder 2"/>
          <p:cNvSpPr>
            <a:spLocks noGrp="1"/>
          </p:cNvSpPr>
          <p:nvPr>
            <p:ph idx="1"/>
          </p:nvPr>
        </p:nvSpPr>
        <p:spPr/>
        <p:txBody>
          <a:bodyPr/>
          <a:lstStyle/>
          <a:p>
            <a:r>
              <a:rPr lang="en-GB" dirty="0"/>
              <a:t>Modelling residential heat decision by households</a:t>
            </a:r>
          </a:p>
          <a:p>
            <a:r>
              <a:rPr lang="en-GB" dirty="0"/>
              <a:t>Cover all 59 regions in E3ME</a:t>
            </a:r>
          </a:p>
          <a:p>
            <a:r>
              <a:rPr lang="en-GB" dirty="0" err="1"/>
              <a:t>FTT:Heat</a:t>
            </a:r>
            <a:r>
              <a:rPr lang="en-GB" dirty="0"/>
              <a:t> performs a pairwise comparison of all available heating technologies based on a single quantity, the levelised cost of heating (LCOH).</a:t>
            </a:r>
          </a:p>
          <a:p>
            <a:endParaRPr lang="en-GB" dirty="0"/>
          </a:p>
        </p:txBody>
      </p:sp>
    </p:spTree>
    <p:extLst>
      <p:ext uri="{BB962C8B-B14F-4D97-AF65-F5344CB8AC3E}">
        <p14:creationId xmlns:p14="http://schemas.microsoft.com/office/powerpoint/2010/main" val="15907748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4.1 FTT-Heat</a:t>
            </a:r>
            <a:r>
              <a:rPr lang="en-GB" altLang="ja-JP" b="1" dirty="0" smtClean="0">
                <a:solidFill>
                  <a:srgbClr val="FF0000"/>
                </a:solidFill>
              </a:rPr>
              <a:t>(2</a:t>
            </a:r>
            <a:r>
              <a:rPr lang="en-GB" altLang="ja-JP" b="1" dirty="0">
                <a:solidFill>
                  <a:srgbClr val="FF0000"/>
                </a:solidFill>
              </a:rPr>
              <a:t>)</a:t>
            </a:r>
            <a:endParaRPr lang="en-GB" b="1" dirty="0">
              <a:solidFill>
                <a:srgbClr val="FF0000"/>
              </a:solidFill>
            </a:endParaRPr>
          </a:p>
        </p:txBody>
      </p:sp>
      <p:sp>
        <p:nvSpPr>
          <p:cNvPr id="3" name="Content Placeholder 2"/>
          <p:cNvSpPr>
            <a:spLocks noGrp="1"/>
          </p:cNvSpPr>
          <p:nvPr>
            <p:ph idx="1"/>
          </p:nvPr>
        </p:nvSpPr>
        <p:spPr>
          <a:xfrm>
            <a:off x="2057400" y="1524000"/>
            <a:ext cx="9528142" cy="4641304"/>
          </a:xfrm>
        </p:spPr>
        <p:txBody>
          <a:bodyPr>
            <a:normAutofit/>
          </a:bodyPr>
          <a:lstStyle/>
          <a:p>
            <a:r>
              <a:rPr lang="en-GB" dirty="0"/>
              <a:t>It is the present value cost of operating a heating system during its lifetime, including investment, maintenance and fuel costs, which themselves depend on technology‐ and region‐specific conversion efficiencies and capacity factors, according to </a:t>
            </a:r>
            <a:r>
              <a:rPr lang="en-GB" dirty="0" smtClean="0"/>
              <a:t>the model </a:t>
            </a:r>
            <a:r>
              <a:rPr lang="en-GB" dirty="0"/>
              <a:t>data. </a:t>
            </a:r>
          </a:p>
          <a:p>
            <a:r>
              <a:rPr lang="en-GB" dirty="0"/>
              <a:t>In addition, policies can be imposed, such as a subsidy on upfront investment costs or a carbon tax</a:t>
            </a:r>
            <a:r>
              <a:rPr lang="en-GB" dirty="0" smtClean="0"/>
              <a:t>.</a:t>
            </a:r>
          </a:p>
          <a:p>
            <a:pPr lvl="1"/>
            <a:r>
              <a:rPr lang="en-GB" altLang="ja-JP" dirty="0" smtClean="0"/>
              <a:t>Carbon </a:t>
            </a:r>
            <a:r>
              <a:rPr lang="en-GB" altLang="ja-JP" dirty="0"/>
              <a:t>tax on residential sector</a:t>
            </a:r>
          </a:p>
          <a:p>
            <a:pPr lvl="1"/>
            <a:r>
              <a:rPr lang="en-GB" altLang="ja-JP" dirty="0"/>
              <a:t>Energy tax on residential sector</a:t>
            </a:r>
          </a:p>
          <a:p>
            <a:pPr lvl="1"/>
            <a:r>
              <a:rPr lang="en-GB" altLang="ja-JP" dirty="0"/>
              <a:t>‘Kick starts’ policies e.g. regulations, subsidies</a:t>
            </a:r>
          </a:p>
          <a:p>
            <a:endParaRPr lang="en-GB" dirty="0"/>
          </a:p>
          <a:p>
            <a:endParaRPr lang="en-GB" dirty="0"/>
          </a:p>
        </p:txBody>
      </p:sp>
    </p:spTree>
    <p:extLst>
      <p:ext uri="{BB962C8B-B14F-4D97-AF65-F5344CB8AC3E}">
        <p14:creationId xmlns:p14="http://schemas.microsoft.com/office/powerpoint/2010/main" val="30553837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p:cNvSpPr>
            <a:spLocks noGrp="1"/>
          </p:cNvSpPr>
          <p:nvPr/>
        </p:nvSpPr>
        <p:spPr>
          <a:xfrm>
            <a:off x="3524250" y="3330486"/>
            <a:ext cx="5143500" cy="1150141"/>
          </a:xfrm>
          <a:prstGeom prst="rect">
            <a:avLst/>
          </a:prstGeom>
          <a:noFill/>
        </p:spPr>
        <p:txBody>
          <a:bodyPr vert="horz" wrap="square" lIns="162000" tIns="34290" rIns="81000" bIns="34290" rtlCol="0" anchor="t">
            <a:noAutofit/>
          </a:bodyPr>
          <a:lstStyle/>
          <a:p>
            <a:pPr defTabSz="514350">
              <a:lnSpc>
                <a:spcPct val="90000"/>
              </a:lnSpc>
              <a:spcBef>
                <a:spcPct val="0"/>
              </a:spcBef>
            </a:pPr>
            <a:endParaRPr lang="ja-JP" altLang="en-US" sz="30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1941414" y="1647"/>
            <a:ext cx="9179243" cy="6657678"/>
          </a:xfrm>
          <a:prstGeom prst="rect">
            <a:avLst/>
          </a:prstGeom>
        </p:spPr>
      </p:pic>
      <p:sp>
        <p:nvSpPr>
          <p:cNvPr id="17" name="タイトル 3"/>
          <p:cNvSpPr>
            <a:spLocks noGrp="1"/>
          </p:cNvSpPr>
          <p:nvPr/>
        </p:nvSpPr>
        <p:spPr>
          <a:xfrm>
            <a:off x="884557" y="419777"/>
            <a:ext cx="6034717" cy="1097241"/>
          </a:xfrm>
          <a:prstGeom prst="rect">
            <a:avLst/>
          </a:prstGeom>
          <a:noFill/>
        </p:spPr>
        <p:txBody>
          <a:bodyPr vert="horz" wrap="square" lIns="162000" tIns="34290" rIns="81000" bIns="34290" rtlCol="0" anchor="t">
            <a:noAutofit/>
          </a:bodyPr>
          <a:lstStyle/>
          <a:p>
            <a:pPr algn="ctr" defTabSz="514350">
              <a:lnSpc>
                <a:spcPct val="90000"/>
              </a:lnSpc>
              <a:spcBef>
                <a:spcPct val="0"/>
              </a:spcBef>
            </a:pPr>
            <a:r>
              <a:rPr lang="en-US" altLang="ja-JP" sz="3300" b="1" u="sng" dirty="0" smtClean="0">
                <a:solidFill>
                  <a:srgbClr val="FF0000"/>
                </a:solidFill>
                <a:latin typeface="Arial" panose="020B0604020202020204" pitchFamily="34" charset="0"/>
                <a:cs typeface="Arial" panose="020B0604020202020204" pitchFamily="34" charset="0"/>
              </a:rPr>
              <a:t>4.1 </a:t>
            </a:r>
            <a:r>
              <a:rPr lang="en-US" altLang="ja-JP" sz="3300" b="1" u="sng" dirty="0" err="1" smtClean="0">
                <a:solidFill>
                  <a:srgbClr val="FF0000"/>
                </a:solidFill>
                <a:latin typeface="Arial" panose="020B0604020202020204" pitchFamily="34" charset="0"/>
                <a:cs typeface="Arial" panose="020B0604020202020204" pitchFamily="34" charset="0"/>
              </a:rPr>
              <a:t>FTT:Heat</a:t>
            </a:r>
            <a:r>
              <a:rPr lang="en-US" altLang="ja-JP" sz="3300" b="1" u="sng" dirty="0" smtClean="0">
                <a:solidFill>
                  <a:srgbClr val="FF0000"/>
                </a:solidFill>
                <a:latin typeface="Arial" panose="020B0604020202020204" pitchFamily="34" charset="0"/>
                <a:cs typeface="Arial" panose="020B0604020202020204" pitchFamily="34" charset="0"/>
              </a:rPr>
              <a:t>(3)</a:t>
            </a:r>
            <a:endParaRPr lang="ja-JP" altLang="en-US" sz="3300" b="1" u="sng"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01504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76" y="0"/>
            <a:ext cx="10515600" cy="1325563"/>
          </a:xfrm>
        </p:spPr>
        <p:txBody>
          <a:bodyPr/>
          <a:lstStyle/>
          <a:p>
            <a:r>
              <a:rPr lang="en-GB" b="1" dirty="0" smtClean="0">
                <a:solidFill>
                  <a:srgbClr val="FF0000"/>
                </a:solidFill>
              </a:rPr>
              <a:t>4.1FTT-Heat</a:t>
            </a:r>
            <a:r>
              <a:rPr lang="en-GB" altLang="ja-JP" b="1" dirty="0" smtClean="0">
                <a:solidFill>
                  <a:srgbClr val="FF0000"/>
                </a:solidFill>
              </a:rPr>
              <a:t>(4</a:t>
            </a:r>
            <a:r>
              <a:rPr lang="en-GB" altLang="ja-JP" b="1" dirty="0">
                <a:solidFill>
                  <a:srgbClr val="FF0000"/>
                </a:solidFill>
              </a:rPr>
              <a:t>) </a:t>
            </a:r>
            <a:endParaRPr lang="en-GB" b="1" dirty="0">
              <a:solidFill>
                <a:srgbClr val="FF0000"/>
              </a:solidFill>
            </a:endParaRPr>
          </a:p>
        </p:txBody>
      </p:sp>
      <p:pic>
        <p:nvPicPr>
          <p:cNvPr id="6" name="Picture 5">
            <a:extLst>
              <a:ext uri="{FF2B5EF4-FFF2-40B4-BE49-F238E27FC236}">
                <a16:creationId xmlns:a16="http://schemas.microsoft.com/office/drawing/2014/main" id="{9069AD71-87E0-4C52-892E-719215358CAC}"/>
              </a:ext>
            </a:extLst>
          </p:cNvPr>
          <p:cNvPicPr>
            <a:picLocks noChangeAspect="1"/>
          </p:cNvPicPr>
          <p:nvPr/>
        </p:nvPicPr>
        <p:blipFill>
          <a:blip r:embed="rId2"/>
          <a:stretch>
            <a:fillRect/>
          </a:stretch>
        </p:blipFill>
        <p:spPr>
          <a:xfrm>
            <a:off x="803969" y="945287"/>
            <a:ext cx="10360855" cy="5813081"/>
          </a:xfrm>
          <a:prstGeom prst="rect">
            <a:avLst/>
          </a:prstGeom>
        </p:spPr>
      </p:pic>
    </p:spTree>
    <p:extLst>
      <p:ext uri="{BB962C8B-B14F-4D97-AF65-F5344CB8AC3E}">
        <p14:creationId xmlns:p14="http://schemas.microsoft.com/office/powerpoint/2010/main" val="18896111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08" y="-302387"/>
            <a:ext cx="10515600" cy="1325563"/>
          </a:xfrm>
        </p:spPr>
        <p:txBody>
          <a:bodyPr/>
          <a:lstStyle/>
          <a:p>
            <a:r>
              <a:rPr lang="en-GB" b="1" dirty="0" smtClean="0">
                <a:solidFill>
                  <a:srgbClr val="FF0000"/>
                </a:solidFill>
              </a:rPr>
              <a:t>4.1 FTT-Heat</a:t>
            </a:r>
            <a:r>
              <a:rPr lang="en-GB" altLang="ja-JP" b="1" dirty="0" smtClean="0">
                <a:solidFill>
                  <a:srgbClr val="FF0000"/>
                </a:solidFill>
              </a:rPr>
              <a:t>(5</a:t>
            </a:r>
            <a:r>
              <a:rPr lang="en-GB" altLang="ja-JP" b="1" dirty="0">
                <a:solidFill>
                  <a:srgbClr val="FF0000"/>
                </a:solidFill>
              </a:rPr>
              <a:t>)</a:t>
            </a:r>
            <a:endParaRPr lang="en-GB" b="1" dirty="0">
              <a:solidFill>
                <a:srgbClr val="FF0000"/>
              </a:solidFill>
            </a:endParaRPr>
          </a:p>
        </p:txBody>
      </p:sp>
      <p:pic>
        <p:nvPicPr>
          <p:cNvPr id="3" name="Picture 2">
            <a:extLst>
              <a:ext uri="{FF2B5EF4-FFF2-40B4-BE49-F238E27FC236}">
                <a16:creationId xmlns:a16="http://schemas.microsoft.com/office/drawing/2014/main" id="{BDB4E516-FFD8-44BF-82E6-82492EE86F74}"/>
              </a:ext>
            </a:extLst>
          </p:cNvPr>
          <p:cNvPicPr>
            <a:picLocks noChangeAspect="1"/>
          </p:cNvPicPr>
          <p:nvPr/>
        </p:nvPicPr>
        <p:blipFill>
          <a:blip r:embed="rId2"/>
          <a:stretch>
            <a:fillRect/>
          </a:stretch>
        </p:blipFill>
        <p:spPr>
          <a:xfrm>
            <a:off x="2496312" y="700088"/>
            <a:ext cx="8805671" cy="6039991"/>
          </a:xfrm>
          <a:prstGeom prst="rect">
            <a:avLst/>
          </a:prstGeom>
        </p:spPr>
      </p:pic>
    </p:spTree>
    <p:extLst>
      <p:ext uri="{BB962C8B-B14F-4D97-AF65-F5344CB8AC3E}">
        <p14:creationId xmlns:p14="http://schemas.microsoft.com/office/powerpoint/2010/main" val="21970527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387440" y="0"/>
            <a:ext cx="10515600" cy="1325563"/>
          </a:xfrm>
        </p:spPr>
        <p:txBody>
          <a:bodyPr/>
          <a:lstStyle/>
          <a:p>
            <a:r>
              <a:rPr lang="en-GB" b="1" u="sng" dirty="0" smtClean="0">
                <a:solidFill>
                  <a:srgbClr val="FF0000"/>
                </a:solidFill>
              </a:rPr>
              <a:t>4.2  FTT Industry</a:t>
            </a:r>
            <a:r>
              <a:rPr lang="en-US" altLang="ja-JP" b="1" u="sng" dirty="0">
                <a:solidFill>
                  <a:srgbClr val="FF0000"/>
                </a:solidFill>
              </a:rPr>
              <a:t>(1)</a:t>
            </a:r>
            <a:endParaRPr lang="en-GB" b="1" u="sng" dirty="0">
              <a:solidFill>
                <a:srgbClr val="FF0000"/>
              </a:solidFill>
            </a:endParaRPr>
          </a:p>
        </p:txBody>
      </p:sp>
      <p:sp>
        <p:nvSpPr>
          <p:cNvPr id="2" name="Content Placeholder 1"/>
          <p:cNvSpPr>
            <a:spLocks noGrp="1"/>
          </p:cNvSpPr>
          <p:nvPr>
            <p:ph idx="1"/>
          </p:nvPr>
        </p:nvSpPr>
        <p:spPr>
          <a:xfrm>
            <a:off x="593501" y="1199458"/>
            <a:ext cx="10515600" cy="4351338"/>
          </a:xfrm>
        </p:spPr>
        <p:txBody>
          <a:bodyPr/>
          <a:lstStyle/>
          <a:p>
            <a:r>
              <a:rPr lang="en-GB" dirty="0"/>
              <a:t>Similar concept as FTT-Power and FTT-Transport – technology diffusions</a:t>
            </a:r>
          </a:p>
          <a:p>
            <a:r>
              <a:rPr lang="en-GB" dirty="0"/>
              <a:t>More complex because different industries use different production </a:t>
            </a:r>
            <a:r>
              <a:rPr lang="en-GB" dirty="0" smtClean="0"/>
              <a:t>technologies</a:t>
            </a:r>
          </a:p>
          <a:p>
            <a:endParaRPr lang="en-GB" dirty="0"/>
          </a:p>
          <a:p>
            <a:endParaRPr lang="en-GB" dirty="0"/>
          </a:p>
        </p:txBody>
      </p:sp>
      <p:sp>
        <p:nvSpPr>
          <p:cNvPr id="5" name="Rectangle 4"/>
          <p:cNvSpPr txBox="1">
            <a:spLocks noChangeArrowheads="1"/>
          </p:cNvSpPr>
          <p:nvPr/>
        </p:nvSpPr>
        <p:spPr>
          <a:xfrm>
            <a:off x="600876" y="3051511"/>
            <a:ext cx="9032715"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GB" sz="2600" dirty="0" smtClean="0"/>
              <a:t>Development stage:</a:t>
            </a:r>
          </a:p>
          <a:p>
            <a:r>
              <a:rPr lang="en-GB" sz="2600" dirty="0" smtClean="0"/>
              <a:t>which industries to include?</a:t>
            </a:r>
          </a:p>
          <a:p>
            <a:pPr marL="0" indent="0">
              <a:buNone/>
            </a:pPr>
            <a:r>
              <a:rPr lang="en-GB" altLang="ja-JP" sz="2600" dirty="0" smtClean="0"/>
              <a:t>    Possible sectors: </a:t>
            </a:r>
            <a:r>
              <a:rPr lang="en-GB" altLang="ja-JP" sz="2600" dirty="0">
                <a:solidFill>
                  <a:srgbClr val="FF0000"/>
                </a:solidFill>
              </a:rPr>
              <a:t>steel, chemical</a:t>
            </a:r>
            <a:r>
              <a:rPr lang="en-GB" altLang="ja-JP" sz="2600" dirty="0" smtClean="0">
                <a:solidFill>
                  <a:srgbClr val="FF0000"/>
                </a:solidFill>
              </a:rPr>
              <a:t>, petroleum, pulp and paper  </a:t>
            </a:r>
          </a:p>
          <a:p>
            <a:pPr marL="0" indent="0">
              <a:buNone/>
            </a:pPr>
            <a:r>
              <a:rPr lang="ja-JP" altLang="en-US" sz="2600" dirty="0" smtClean="0"/>
              <a:t>・</a:t>
            </a:r>
            <a:r>
              <a:rPr lang="en-GB" sz="2600" dirty="0" smtClean="0"/>
              <a:t>defining technologies</a:t>
            </a:r>
          </a:p>
          <a:p>
            <a:r>
              <a:rPr lang="en-GB" sz="2600" dirty="0" smtClean="0"/>
              <a:t>defining policy options</a:t>
            </a:r>
          </a:p>
          <a:p>
            <a:r>
              <a:rPr lang="en-GB" sz="2600" dirty="0" smtClean="0"/>
              <a:t>data collection </a:t>
            </a:r>
          </a:p>
          <a:p>
            <a:r>
              <a:rPr lang="en-GB" sz="2600" dirty="0" smtClean="0"/>
              <a:t>link to E3ME – inputs and feedback</a:t>
            </a:r>
          </a:p>
          <a:p>
            <a:pPr lvl="1"/>
            <a:r>
              <a:rPr lang="en-GB" sz="1900" dirty="0" smtClean="0"/>
              <a:t>link to E3ME raw material demand?</a:t>
            </a:r>
            <a:endParaRPr lang="en-GB" sz="1900" dirty="0"/>
          </a:p>
        </p:txBody>
      </p:sp>
      <p:pic>
        <p:nvPicPr>
          <p:cNvPr id="6" name="Picture 1"/>
          <p:cNvPicPr>
            <a:picLocks noChangeAspect="1"/>
          </p:cNvPicPr>
          <p:nvPr/>
        </p:nvPicPr>
        <p:blipFill>
          <a:blip r:embed="rId2"/>
          <a:stretch>
            <a:fillRect/>
          </a:stretch>
        </p:blipFill>
        <p:spPr>
          <a:xfrm>
            <a:off x="7545218" y="2712884"/>
            <a:ext cx="1976714" cy="1336749"/>
          </a:xfrm>
          <a:prstGeom prst="rect">
            <a:avLst/>
          </a:prstGeom>
        </p:spPr>
      </p:pic>
      <p:pic>
        <p:nvPicPr>
          <p:cNvPr id="7" name="Picture 2"/>
          <p:cNvPicPr>
            <a:picLocks noChangeAspect="1"/>
          </p:cNvPicPr>
          <p:nvPr/>
        </p:nvPicPr>
        <p:blipFill>
          <a:blip r:embed="rId3"/>
          <a:stretch>
            <a:fillRect/>
          </a:stretch>
        </p:blipFill>
        <p:spPr>
          <a:xfrm>
            <a:off x="9685675" y="2928907"/>
            <a:ext cx="2016280" cy="1378074"/>
          </a:xfrm>
          <a:prstGeom prst="rect">
            <a:avLst/>
          </a:prstGeom>
        </p:spPr>
      </p:pic>
      <p:pic>
        <p:nvPicPr>
          <p:cNvPr id="8" name="Picture 3"/>
          <p:cNvPicPr>
            <a:picLocks noChangeAspect="1"/>
          </p:cNvPicPr>
          <p:nvPr/>
        </p:nvPicPr>
        <p:blipFill>
          <a:blip r:embed="rId4"/>
          <a:stretch>
            <a:fillRect/>
          </a:stretch>
        </p:blipFill>
        <p:spPr>
          <a:xfrm>
            <a:off x="9736622" y="4635797"/>
            <a:ext cx="2435046" cy="1400633"/>
          </a:xfrm>
          <a:prstGeom prst="rect">
            <a:avLst/>
          </a:prstGeom>
        </p:spPr>
      </p:pic>
      <p:pic>
        <p:nvPicPr>
          <p:cNvPr id="9" name="Picture 4"/>
          <p:cNvPicPr>
            <a:picLocks noChangeAspect="1"/>
          </p:cNvPicPr>
          <p:nvPr/>
        </p:nvPicPr>
        <p:blipFill>
          <a:blip r:embed="rId5"/>
          <a:stretch>
            <a:fillRect/>
          </a:stretch>
        </p:blipFill>
        <p:spPr>
          <a:xfrm>
            <a:off x="7307646" y="4490558"/>
            <a:ext cx="2325946" cy="1483744"/>
          </a:xfrm>
          <a:prstGeom prst="rect">
            <a:avLst/>
          </a:prstGeom>
        </p:spPr>
      </p:pic>
    </p:spTree>
    <p:extLst>
      <p:ext uri="{BB962C8B-B14F-4D97-AF65-F5344CB8AC3E}">
        <p14:creationId xmlns:p14="http://schemas.microsoft.com/office/powerpoint/2010/main" val="31066305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7170" name="Picture 2" descr="http://sample.ieei.or.jp/wp-content/uploads/2012/10/expl121025-chart01-1024x595.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76" y="230187"/>
            <a:ext cx="10917610" cy="633744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3648174" y="-62200"/>
            <a:ext cx="4998100" cy="584775"/>
          </a:xfrm>
          <a:prstGeom prst="rect">
            <a:avLst/>
          </a:prstGeom>
          <a:noFill/>
        </p:spPr>
        <p:txBody>
          <a:bodyPr wrap="none" rtlCol="0">
            <a:spAutoFit/>
          </a:bodyPr>
          <a:lstStyle/>
          <a:p>
            <a:r>
              <a:rPr kumimoji="1" lang="en-US" altLang="ja-JP" sz="3200" b="1" dirty="0" smtClean="0"/>
              <a:t>4.2 Making Iron and Steel(3)</a:t>
            </a:r>
            <a:endParaRPr kumimoji="1" lang="ja-JP" altLang="en-US" sz="3200" b="1" dirty="0"/>
          </a:p>
        </p:txBody>
      </p:sp>
      <p:sp>
        <p:nvSpPr>
          <p:cNvPr id="7" name="正方形/長方形 6"/>
          <p:cNvSpPr/>
          <p:nvPr/>
        </p:nvSpPr>
        <p:spPr>
          <a:xfrm>
            <a:off x="4384504" y="4013030"/>
            <a:ext cx="4936200" cy="738664"/>
          </a:xfrm>
          <a:prstGeom prst="rect">
            <a:avLst/>
          </a:prstGeom>
        </p:spPr>
        <p:txBody>
          <a:bodyPr wrap="square">
            <a:spAutoFit/>
          </a:bodyPr>
          <a:lstStyle/>
          <a:p>
            <a:r>
              <a:rPr lang="ja-JP" altLang="en-US" sz="1400" b="1" dirty="0" smtClean="0">
                <a:solidFill>
                  <a:srgbClr val="FF0000"/>
                </a:solidFill>
              </a:rPr>
              <a:t>高炉の鉄鋼１トン</a:t>
            </a:r>
            <a:r>
              <a:rPr lang="ja-JP" altLang="en-US" sz="1400" b="1" dirty="0">
                <a:solidFill>
                  <a:srgbClr val="FF0000"/>
                </a:solidFill>
              </a:rPr>
              <a:t>の製造時に生じる</a:t>
            </a:r>
            <a:r>
              <a:rPr lang="ja-JP" altLang="en-US" sz="1400" b="1" dirty="0" smtClean="0">
                <a:solidFill>
                  <a:srgbClr val="FF0000"/>
                </a:solidFill>
              </a:rPr>
              <a:t>二酸化炭素）は単純</a:t>
            </a:r>
            <a:r>
              <a:rPr lang="ja-JP" altLang="en-US" sz="1400" b="1" dirty="0">
                <a:solidFill>
                  <a:srgbClr val="FF0000"/>
                </a:solidFill>
              </a:rPr>
              <a:t>計算で</a:t>
            </a:r>
            <a:r>
              <a:rPr lang="ja-JP" altLang="en-US" sz="1400" b="1" dirty="0" smtClean="0">
                <a:solidFill>
                  <a:srgbClr val="FF0000"/>
                </a:solidFill>
              </a:rPr>
              <a:t>は約</a:t>
            </a:r>
            <a:r>
              <a:rPr lang="en-US" altLang="ja-JP" sz="1400" b="1" dirty="0" smtClean="0">
                <a:solidFill>
                  <a:srgbClr val="FF0000"/>
                </a:solidFill>
              </a:rPr>
              <a:t>2.0kg</a:t>
            </a:r>
            <a:r>
              <a:rPr lang="ja-JP" altLang="en-US" sz="1400" b="1" dirty="0" err="1" smtClean="0">
                <a:solidFill>
                  <a:srgbClr val="FF0000"/>
                </a:solidFill>
              </a:rPr>
              <a:t>、</a:t>
            </a:r>
            <a:r>
              <a:rPr lang="ja-JP" altLang="en-US" sz="1400" b="1" dirty="0" smtClean="0">
                <a:solidFill>
                  <a:srgbClr val="FF0000"/>
                </a:solidFill>
              </a:rPr>
              <a:t>電気炉の鉄鋼は約</a:t>
            </a:r>
            <a:r>
              <a:rPr lang="en-US" altLang="ja-JP" sz="1400" b="1" dirty="0" smtClean="0">
                <a:solidFill>
                  <a:srgbClr val="FF0000"/>
                </a:solidFill>
              </a:rPr>
              <a:t>0.</a:t>
            </a:r>
            <a:r>
              <a:rPr lang="ja-JP" altLang="en-US" sz="1400" b="1" dirty="0" smtClean="0">
                <a:solidFill>
                  <a:srgbClr val="FF0000"/>
                </a:solidFill>
              </a:rPr>
              <a:t>５</a:t>
            </a:r>
            <a:r>
              <a:rPr lang="en-US" altLang="ja-JP" sz="1400" b="1" dirty="0" smtClean="0">
                <a:solidFill>
                  <a:srgbClr val="FF0000"/>
                </a:solidFill>
              </a:rPr>
              <a:t>kg</a:t>
            </a:r>
            <a:r>
              <a:rPr lang="ja-JP" altLang="en-US" sz="1400" b="1" dirty="0" smtClean="0">
                <a:solidFill>
                  <a:srgbClr val="FF0000"/>
                </a:solidFill>
              </a:rPr>
              <a:t>になるので、二酸化炭素排出量は電気炉のほうが高炉より約</a:t>
            </a:r>
            <a:r>
              <a:rPr lang="en-US" altLang="ja-JP" sz="1400" b="1" dirty="0" smtClean="0">
                <a:solidFill>
                  <a:srgbClr val="FF0000"/>
                </a:solidFill>
              </a:rPr>
              <a:t>1/4</a:t>
            </a:r>
            <a:r>
              <a:rPr lang="ja-JP" altLang="en-US" sz="1400" b="1" dirty="0" smtClean="0">
                <a:solidFill>
                  <a:srgbClr val="FF0000"/>
                </a:solidFill>
              </a:rPr>
              <a:t>節約可能となる</a:t>
            </a:r>
            <a:endParaRPr lang="ja-JP" altLang="en-US" sz="1400" b="1" dirty="0">
              <a:solidFill>
                <a:srgbClr val="FF0000"/>
              </a:solidFill>
            </a:endParaRPr>
          </a:p>
        </p:txBody>
      </p:sp>
      <p:sp>
        <p:nvSpPr>
          <p:cNvPr id="8" name="正方形/長方形 7"/>
          <p:cNvSpPr/>
          <p:nvPr/>
        </p:nvSpPr>
        <p:spPr>
          <a:xfrm>
            <a:off x="4458878" y="4013031"/>
            <a:ext cx="4861826" cy="73866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239018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1" y="897201"/>
            <a:ext cx="5737557" cy="493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3949" y="5698048"/>
            <a:ext cx="5400600" cy="276999"/>
          </a:xfrm>
          <a:prstGeom prst="rect">
            <a:avLst/>
          </a:prstGeom>
          <a:noFill/>
        </p:spPr>
        <p:txBody>
          <a:bodyPr wrap="square" rtlCol="0">
            <a:spAutoFit/>
          </a:bodyPr>
          <a:lstStyle/>
          <a:p>
            <a:r>
              <a:rPr lang="en-GB" sz="1200" dirty="0" err="1"/>
              <a:t>Santamaria</a:t>
            </a:r>
            <a:r>
              <a:rPr lang="en-GB" sz="1200" dirty="0"/>
              <a:t> and Linares (2011) </a:t>
            </a:r>
            <a:r>
              <a:rPr lang="en-GB" sz="1200" dirty="0">
                <a:hlinkClick r:id="rId3"/>
              </a:rPr>
              <a:t>http://www.iit.upcomillas.es/docs/IIT-11-090A.pdf</a:t>
            </a:r>
            <a:r>
              <a:rPr lang="en-GB" sz="1200" dirty="0"/>
              <a:t> </a:t>
            </a:r>
          </a:p>
        </p:txBody>
      </p:sp>
      <p:sp>
        <p:nvSpPr>
          <p:cNvPr id="3" name="Rectangle 2"/>
          <p:cNvSpPr/>
          <p:nvPr/>
        </p:nvSpPr>
        <p:spPr>
          <a:xfrm>
            <a:off x="1389553" y="6166248"/>
            <a:ext cx="3624262" cy="307777"/>
          </a:xfrm>
          <a:prstGeom prst="rect">
            <a:avLst/>
          </a:prstGeom>
        </p:spPr>
        <p:txBody>
          <a:bodyPr wrap="none">
            <a:spAutoFit/>
          </a:bodyPr>
          <a:lstStyle/>
          <a:p>
            <a:r>
              <a:rPr lang="en-GB" sz="1400" dirty="0"/>
              <a:t>©  Xi'an Abundance Electric Technology </a:t>
            </a:r>
            <a:r>
              <a:rPr lang="en-GB" sz="1400" dirty="0" err="1"/>
              <a:t>Co.,Ltd</a:t>
            </a:r>
            <a:endParaRPr lang="en-GB" sz="1400" dirty="0"/>
          </a:p>
        </p:txBody>
      </p:sp>
      <p:sp>
        <p:nvSpPr>
          <p:cNvPr id="11" name="正方形/長方形 10"/>
          <p:cNvSpPr/>
          <p:nvPr/>
        </p:nvSpPr>
        <p:spPr>
          <a:xfrm>
            <a:off x="546951" y="116043"/>
            <a:ext cx="4466864" cy="584775"/>
          </a:xfrm>
          <a:prstGeom prst="rect">
            <a:avLst/>
          </a:prstGeom>
        </p:spPr>
        <p:txBody>
          <a:bodyPr wrap="none">
            <a:spAutoFit/>
          </a:bodyPr>
          <a:lstStyle/>
          <a:p>
            <a:r>
              <a:rPr lang="en-GB" altLang="ja-JP" sz="3200" b="1" u="sng" dirty="0" smtClean="0">
                <a:solidFill>
                  <a:srgbClr val="FF0000"/>
                </a:solidFill>
              </a:rPr>
              <a:t>4.2E3ME-FTT Industry</a:t>
            </a:r>
            <a:r>
              <a:rPr lang="en-US" altLang="ja-JP" sz="3200" b="1" u="sng" dirty="0" smtClean="0">
                <a:solidFill>
                  <a:srgbClr val="FF0000"/>
                </a:solidFill>
              </a:rPr>
              <a:t>(3)</a:t>
            </a:r>
            <a:r>
              <a:rPr lang="en-GB" altLang="ja-JP" sz="3200" b="1" u="sng" dirty="0" smtClean="0">
                <a:solidFill>
                  <a:srgbClr val="FF0000"/>
                </a:solidFill>
              </a:rPr>
              <a:t> </a:t>
            </a:r>
            <a:endParaRPr lang="ja-JP" altLang="en-US" sz="3200" dirty="0">
              <a:solidFill>
                <a:srgbClr val="FF0000"/>
              </a:solidFill>
            </a:endParaRPr>
          </a:p>
        </p:txBody>
      </p:sp>
      <p:sp>
        <p:nvSpPr>
          <p:cNvPr id="12" name="角丸四角形 11"/>
          <p:cNvSpPr/>
          <p:nvPr/>
        </p:nvSpPr>
        <p:spPr>
          <a:xfrm>
            <a:off x="6154237" y="552524"/>
            <a:ext cx="5859815" cy="433645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fontAlgn="t"/>
            <a:r>
              <a:rPr lang="en-US" altLang="ja-JP" sz="2000" dirty="0"/>
              <a:t>MOE stands for Molten Oxide Electrolysis, BF TGR for Blast Furnace-Top Gas Recycling, and HFS for Hydrogen Flash Smelt.</a:t>
            </a:r>
          </a:p>
          <a:p>
            <a:pPr fontAlgn="t"/>
            <a:r>
              <a:rPr lang="en-US" altLang="ja-JP" sz="2000" dirty="0">
                <a:solidFill>
                  <a:srgbClr val="FF0000"/>
                </a:solidFill>
              </a:rPr>
              <a:t>OHF (Open Hearth Furnace), BOF (Basic Oxygen Furnace) and EAF (Electric Arc Furnace)</a:t>
            </a:r>
            <a:r>
              <a:rPr lang="en-US" altLang="ja-JP" sz="2000" dirty="0"/>
              <a:t> are the steelmaking technologies.</a:t>
            </a:r>
          </a:p>
          <a:p>
            <a:pPr fontAlgn="t"/>
            <a:r>
              <a:rPr lang="en-US" altLang="ja-JP" sz="2000" dirty="0"/>
              <a:t> </a:t>
            </a:r>
          </a:p>
          <a:p>
            <a:pPr fontAlgn="t"/>
            <a:r>
              <a:rPr lang="en-US" altLang="ja-JP" sz="2000" dirty="0"/>
              <a:t>The three main routes for making steel are:</a:t>
            </a:r>
          </a:p>
          <a:p>
            <a:pPr fontAlgn="t"/>
            <a:r>
              <a:rPr lang="en-US" altLang="ja-JP" sz="2000" dirty="0"/>
              <a:t>The Blast Furnace-Basic Oxygen Furnace (BF-BOF) route;</a:t>
            </a:r>
          </a:p>
          <a:p>
            <a:pPr fontAlgn="t"/>
            <a:r>
              <a:rPr lang="en-US" altLang="ja-JP" sz="2000" dirty="0"/>
              <a:t>The Scrap-Electric Arc Furnace route; and</a:t>
            </a:r>
          </a:p>
          <a:p>
            <a:pPr fontAlgn="t"/>
            <a:r>
              <a:rPr lang="en-US" altLang="ja-JP" sz="2000" dirty="0"/>
              <a:t>The Direct Reduced Iron-Electric Arc Furnace (DRI-EAF) route.</a:t>
            </a:r>
          </a:p>
        </p:txBody>
      </p:sp>
      <p:sp>
        <p:nvSpPr>
          <p:cNvPr id="13" name="正方形/長方形 12"/>
          <p:cNvSpPr/>
          <p:nvPr/>
        </p:nvSpPr>
        <p:spPr>
          <a:xfrm>
            <a:off x="9795175" y="4996697"/>
            <a:ext cx="2218877" cy="1477328"/>
          </a:xfrm>
          <a:prstGeom prst="rect">
            <a:avLst/>
          </a:prstGeom>
        </p:spPr>
        <p:txBody>
          <a:bodyPr wrap="square">
            <a:spAutoFit/>
          </a:bodyPr>
          <a:lstStyle/>
          <a:p>
            <a:pPr fontAlgn="t"/>
            <a:r>
              <a:rPr lang="en-US" altLang="ja-JP" dirty="0" smtClean="0"/>
              <a:t>Scrap-EAF</a:t>
            </a:r>
            <a:endParaRPr lang="en-US" altLang="ja-JP" dirty="0"/>
          </a:p>
          <a:p>
            <a:pPr fontAlgn="t"/>
            <a:r>
              <a:rPr lang="en-US" altLang="ja-JP" dirty="0" err="1"/>
              <a:t>HIsarna</a:t>
            </a:r>
            <a:r>
              <a:rPr lang="en-US" altLang="ja-JP" dirty="0"/>
              <a:t>-BOF</a:t>
            </a:r>
          </a:p>
          <a:p>
            <a:pPr fontAlgn="t"/>
            <a:r>
              <a:rPr lang="en-US" altLang="ja-JP" dirty="0" err="1"/>
              <a:t>HIsarna</a:t>
            </a:r>
            <a:r>
              <a:rPr lang="en-US" altLang="ja-JP" dirty="0"/>
              <a:t>-BOF (CCS)</a:t>
            </a:r>
          </a:p>
          <a:p>
            <a:pPr fontAlgn="t"/>
            <a:r>
              <a:rPr lang="en-US" altLang="ja-JP" dirty="0"/>
              <a:t>MOE-EAF</a:t>
            </a:r>
          </a:p>
          <a:p>
            <a:pPr fontAlgn="t"/>
            <a:r>
              <a:rPr lang="en-US" altLang="ja-JP" dirty="0"/>
              <a:t>HFS-EAF</a:t>
            </a:r>
          </a:p>
        </p:txBody>
      </p:sp>
      <p:sp>
        <p:nvSpPr>
          <p:cNvPr id="14" name="正方形/長方形 13"/>
          <p:cNvSpPr/>
          <p:nvPr/>
        </p:nvSpPr>
        <p:spPr>
          <a:xfrm>
            <a:off x="7743273" y="5212140"/>
            <a:ext cx="2258181" cy="1200329"/>
          </a:xfrm>
          <a:prstGeom prst="rect">
            <a:avLst/>
          </a:prstGeom>
        </p:spPr>
        <p:txBody>
          <a:bodyPr wrap="square">
            <a:spAutoFit/>
          </a:bodyPr>
          <a:lstStyle/>
          <a:p>
            <a:pPr fontAlgn="t"/>
            <a:r>
              <a:rPr lang="en-US" altLang="ja-JP" dirty="0"/>
              <a:t>DRI-EAF (gas)</a:t>
            </a:r>
          </a:p>
          <a:p>
            <a:pPr fontAlgn="t"/>
            <a:r>
              <a:rPr lang="en-US" altLang="ja-JP" dirty="0"/>
              <a:t>DRI-EAF (gas, CCS)</a:t>
            </a:r>
          </a:p>
          <a:p>
            <a:pPr fontAlgn="t"/>
            <a:r>
              <a:rPr lang="en-US" altLang="ja-JP" dirty="0"/>
              <a:t>DRI-EAF (coal)</a:t>
            </a:r>
          </a:p>
          <a:p>
            <a:pPr fontAlgn="t"/>
            <a:r>
              <a:rPr lang="en-US" altLang="ja-JP" dirty="0"/>
              <a:t>DRI-EAF (coal, CCS)</a:t>
            </a:r>
          </a:p>
        </p:txBody>
      </p:sp>
      <p:sp>
        <p:nvSpPr>
          <p:cNvPr id="15" name="正方形/長方形 14"/>
          <p:cNvSpPr/>
          <p:nvPr/>
        </p:nvSpPr>
        <p:spPr>
          <a:xfrm>
            <a:off x="5878993" y="5489139"/>
            <a:ext cx="1967059" cy="923330"/>
          </a:xfrm>
          <a:prstGeom prst="rect">
            <a:avLst/>
          </a:prstGeom>
        </p:spPr>
        <p:txBody>
          <a:bodyPr wrap="square">
            <a:spAutoFit/>
          </a:bodyPr>
          <a:lstStyle/>
          <a:p>
            <a:pPr fontAlgn="t"/>
            <a:r>
              <a:rPr lang="en-US" altLang="ja-JP" dirty="0"/>
              <a:t>BF-OHF</a:t>
            </a:r>
          </a:p>
          <a:p>
            <a:pPr fontAlgn="t"/>
            <a:r>
              <a:rPr lang="en-US" altLang="ja-JP" dirty="0"/>
              <a:t>BF-BOF</a:t>
            </a:r>
          </a:p>
          <a:p>
            <a:pPr fontAlgn="t"/>
            <a:r>
              <a:rPr lang="en-US" altLang="ja-JP" dirty="0"/>
              <a:t>BF TGR-BOF (CCS)</a:t>
            </a:r>
          </a:p>
        </p:txBody>
      </p:sp>
    </p:spTree>
    <p:extLst>
      <p:ext uri="{BB962C8B-B14F-4D97-AF65-F5344CB8AC3E}">
        <p14:creationId xmlns:p14="http://schemas.microsoft.com/office/powerpoint/2010/main" val="4747537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6244" y="-131975"/>
            <a:ext cx="11953188" cy="1325563"/>
          </a:xfrm>
        </p:spPr>
        <p:txBody>
          <a:bodyPr/>
          <a:lstStyle/>
          <a:p>
            <a:r>
              <a:rPr kumimoji="1" lang="en-US" altLang="ja-JP" dirty="0" smtClean="0"/>
              <a:t>               </a:t>
            </a:r>
            <a:r>
              <a:rPr kumimoji="1" lang="en-US" altLang="ja-JP" dirty="0" smtClean="0">
                <a:solidFill>
                  <a:srgbClr val="FF0000"/>
                </a:solidFill>
              </a:rPr>
              <a:t>4.2 </a:t>
            </a:r>
            <a:r>
              <a:rPr kumimoji="1" lang="en-US" altLang="ja-JP" sz="3600" b="1" dirty="0" smtClean="0">
                <a:solidFill>
                  <a:srgbClr val="FF0000"/>
                </a:solidFill>
              </a:rPr>
              <a:t>Steel making process with Hydrogen Reduction(4)</a:t>
            </a:r>
            <a:endParaRPr kumimoji="1" lang="ja-JP" altLang="en-US" sz="3600" b="1" dirty="0">
              <a:solidFill>
                <a:srgbClr val="FF0000"/>
              </a:solidFill>
            </a:endParaRP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1543" y="788135"/>
            <a:ext cx="8475193" cy="4764434"/>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345" y="5147116"/>
            <a:ext cx="6843534" cy="1710884"/>
          </a:xfrm>
          <a:prstGeom prst="rect">
            <a:avLst/>
          </a:prstGeom>
        </p:spPr>
      </p:pic>
    </p:spTree>
    <p:extLst>
      <p:ext uri="{BB962C8B-B14F-4D97-AF65-F5344CB8AC3E}">
        <p14:creationId xmlns:p14="http://schemas.microsoft.com/office/powerpoint/2010/main" val="3835890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005453" y="0"/>
            <a:ext cx="10030266" cy="6858000"/>
          </a:xfrm>
          <a:prstGeom prst="rect">
            <a:avLst/>
          </a:prstGeom>
        </p:spPr>
      </p:pic>
      <p:sp>
        <p:nvSpPr>
          <p:cNvPr id="5" name="テキスト ボックス 4"/>
          <p:cNvSpPr txBox="1"/>
          <p:nvPr/>
        </p:nvSpPr>
        <p:spPr>
          <a:xfrm>
            <a:off x="772923" y="-73590"/>
            <a:ext cx="710451" cy="584775"/>
          </a:xfrm>
          <a:prstGeom prst="rect">
            <a:avLst/>
          </a:prstGeom>
          <a:noFill/>
        </p:spPr>
        <p:txBody>
          <a:bodyPr wrap="none" rtlCol="0">
            <a:spAutoFit/>
          </a:bodyPr>
          <a:lstStyle/>
          <a:p>
            <a:r>
              <a:rPr kumimoji="1" lang="en-US" altLang="ja-JP" sz="3200" b="1" dirty="0" smtClean="0"/>
              <a:t>1.4</a:t>
            </a:r>
            <a:endParaRPr kumimoji="1" lang="ja-JP" altLang="en-US" sz="3200" b="1" dirty="0"/>
          </a:p>
        </p:txBody>
      </p:sp>
    </p:spTree>
    <p:extLst>
      <p:ext uri="{BB962C8B-B14F-4D97-AF65-F5344CB8AC3E}">
        <p14:creationId xmlns:p14="http://schemas.microsoft.com/office/powerpoint/2010/main" val="494005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mple.ieei.or.jp/wp-content/uploads/2012/10/expl121025-chart04.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81" y="1272529"/>
            <a:ext cx="10408329" cy="4232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5850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p:cNvSpPr>
            <a:spLocks noGrp="1"/>
          </p:cNvSpPr>
          <p:nvPr/>
        </p:nvSpPr>
        <p:spPr>
          <a:xfrm>
            <a:off x="3524250" y="3330486"/>
            <a:ext cx="5143500" cy="1150141"/>
          </a:xfrm>
          <a:prstGeom prst="rect">
            <a:avLst/>
          </a:prstGeom>
          <a:noFill/>
        </p:spPr>
        <p:txBody>
          <a:bodyPr vert="horz" wrap="square" lIns="162000" tIns="34290" rIns="81000" bIns="34290" rtlCol="0" anchor="t">
            <a:noAutofit/>
          </a:bodyPr>
          <a:lstStyle/>
          <a:p>
            <a:pPr defTabSz="514350">
              <a:lnSpc>
                <a:spcPct val="90000"/>
              </a:lnSpc>
              <a:spcBef>
                <a:spcPct val="0"/>
              </a:spcBef>
            </a:pPr>
            <a:endParaRPr lang="ja-JP" altLang="en-US" sz="3000" b="1" dirty="0">
              <a:latin typeface="Arial" panose="020B0604020202020204" pitchFamily="34" charset="0"/>
              <a:cs typeface="Arial" panose="020B0604020202020204" pitchFamily="34" charset="0"/>
            </a:endParaRPr>
          </a:p>
        </p:txBody>
      </p:sp>
      <p:grpSp>
        <p:nvGrpSpPr>
          <p:cNvPr id="7" name="Group 6"/>
          <p:cNvGrpSpPr/>
          <p:nvPr/>
        </p:nvGrpSpPr>
        <p:grpSpPr>
          <a:xfrm>
            <a:off x="2261574" y="6237313"/>
            <a:ext cx="7919869" cy="535781"/>
            <a:chOff x="3455686" y="8291161"/>
            <a:chExt cx="10559825" cy="714375"/>
          </a:xfrm>
        </p:grpSpPr>
        <p:pic>
          <p:nvPicPr>
            <p:cNvPr id="25" name="Picture 24" descr="Colour logo RGB_D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5686" y="8413303"/>
              <a:ext cx="2261408" cy="470089"/>
            </a:xfrm>
            <a:prstGeom prst="rect">
              <a:avLst/>
            </a:prstGeom>
          </p:spPr>
        </p:pic>
        <p:pic>
          <p:nvPicPr>
            <p:cNvPr id="2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4335" y="8428893"/>
              <a:ext cx="200733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11034186" y="8291161"/>
              <a:ext cx="2981325" cy="714375"/>
            </a:xfrm>
            <a:prstGeom prst="rect">
              <a:avLst/>
            </a:prstGeom>
          </p:spPr>
        </p:pic>
      </p:grpSp>
      <p:sp>
        <p:nvSpPr>
          <p:cNvPr id="17" name="タイトル 3"/>
          <p:cNvSpPr>
            <a:spLocks noGrp="1"/>
          </p:cNvSpPr>
          <p:nvPr/>
        </p:nvSpPr>
        <p:spPr>
          <a:xfrm>
            <a:off x="1451485" y="511217"/>
            <a:ext cx="9289031" cy="1097241"/>
          </a:xfrm>
          <a:prstGeom prst="rect">
            <a:avLst/>
          </a:prstGeom>
          <a:noFill/>
        </p:spPr>
        <p:txBody>
          <a:bodyPr vert="horz" wrap="square" lIns="162000" tIns="34290" rIns="81000" bIns="34290" rtlCol="0" anchor="t">
            <a:noAutofit/>
          </a:bodyPr>
          <a:lstStyle/>
          <a:p>
            <a:pPr algn="ctr" defTabSz="514350">
              <a:lnSpc>
                <a:spcPct val="90000"/>
              </a:lnSpc>
              <a:spcBef>
                <a:spcPct val="0"/>
              </a:spcBef>
            </a:pPr>
            <a:r>
              <a:rPr lang="en-US" altLang="ja-JP" sz="3300" b="1" u="sng" dirty="0">
                <a:solidFill>
                  <a:srgbClr val="FF0000"/>
                </a:solidFill>
                <a:latin typeface="Arial" panose="020B0604020202020204" pitchFamily="34" charset="0"/>
                <a:cs typeface="Arial" panose="020B0604020202020204" pitchFamily="34" charset="0"/>
              </a:rPr>
              <a:t>4</a:t>
            </a:r>
            <a:r>
              <a:rPr lang="en-US" altLang="ja-JP" sz="3300" b="1" u="sng" dirty="0" smtClean="0">
                <a:solidFill>
                  <a:srgbClr val="FF0000"/>
                </a:solidFill>
                <a:latin typeface="Arial" panose="020B0604020202020204" pitchFamily="34" charset="0"/>
                <a:cs typeface="Arial" panose="020B0604020202020204" pitchFamily="34" charset="0"/>
              </a:rPr>
              <a:t>.3</a:t>
            </a:r>
            <a:r>
              <a:rPr lang="ja-JP" altLang="en-US" sz="3300" b="1" u="sng" dirty="0" smtClean="0">
                <a:solidFill>
                  <a:srgbClr val="FF0000"/>
                </a:solidFill>
                <a:latin typeface="Arial" panose="020B0604020202020204" pitchFamily="34" charset="0"/>
                <a:cs typeface="Arial" panose="020B0604020202020204" pitchFamily="34" charset="0"/>
              </a:rPr>
              <a:t>　</a:t>
            </a:r>
            <a:r>
              <a:rPr lang="en-US" altLang="ja-JP" sz="3300" b="1" u="sng" dirty="0" smtClean="0">
                <a:solidFill>
                  <a:srgbClr val="FF0000"/>
                </a:solidFill>
                <a:latin typeface="Arial" panose="020B0604020202020204" pitchFamily="34" charset="0"/>
                <a:cs typeface="Arial" panose="020B0604020202020204" pitchFamily="34" charset="0"/>
              </a:rPr>
              <a:t>E3ME and FTT Family: </a:t>
            </a:r>
            <a:r>
              <a:rPr lang="en-US" altLang="ja-JP" sz="3300" b="1" u="sng" dirty="0" err="1" smtClean="0">
                <a:solidFill>
                  <a:srgbClr val="FF0000"/>
                </a:solidFill>
                <a:latin typeface="Arial" panose="020B0604020202020204" pitchFamily="34" charset="0"/>
                <a:cs typeface="Arial" panose="020B0604020202020204" pitchFamily="34" charset="0"/>
              </a:rPr>
              <a:t>Intregrated</a:t>
            </a:r>
            <a:endParaRPr lang="ja-JP" altLang="en-US" sz="3300" b="1" u="sng" dirty="0">
              <a:solidFill>
                <a:srgbClr val="FF0000"/>
              </a:solidFill>
              <a:latin typeface="Arial" panose="020B0604020202020204" pitchFamily="34" charset="0"/>
              <a:cs typeface="Arial" panose="020B0604020202020204" pitchFamily="34" charset="0"/>
            </a:endParaRPr>
          </a:p>
        </p:txBody>
      </p:sp>
      <p:grpSp>
        <p:nvGrpSpPr>
          <p:cNvPr id="19" name="Group 18"/>
          <p:cNvGrpSpPr/>
          <p:nvPr/>
        </p:nvGrpSpPr>
        <p:grpSpPr>
          <a:xfrm>
            <a:off x="2288980" y="1284000"/>
            <a:ext cx="8992908" cy="5085833"/>
            <a:chOff x="818833" y="24179345"/>
            <a:chExt cx="16193511" cy="10529416"/>
          </a:xfrm>
        </p:grpSpPr>
        <p:grpSp>
          <p:nvGrpSpPr>
            <p:cNvPr id="20" name="Group 19"/>
            <p:cNvGrpSpPr/>
            <p:nvPr/>
          </p:nvGrpSpPr>
          <p:grpSpPr>
            <a:xfrm>
              <a:off x="818833" y="24179345"/>
              <a:ext cx="16193511" cy="9552938"/>
              <a:chOff x="801241" y="25268338"/>
              <a:chExt cx="16193511" cy="9552938"/>
            </a:xfrm>
          </p:grpSpPr>
          <p:cxnSp>
            <p:nvCxnSpPr>
              <p:cNvPr id="22" name="Straight Connector 21"/>
              <p:cNvCxnSpPr/>
              <p:nvPr/>
            </p:nvCxnSpPr>
            <p:spPr bwMode="auto">
              <a:xfrm>
                <a:off x="1547871" y="28879625"/>
                <a:ext cx="0" cy="4411338"/>
              </a:xfrm>
              <a:prstGeom prst="line">
                <a:avLst/>
              </a:prstGeom>
              <a:noFill/>
              <a:ln w="25400" cap="flat" cmpd="sng" algn="ctr">
                <a:solidFill>
                  <a:srgbClr val="63F5FF"/>
                </a:solidFill>
                <a:prstDash val="solid"/>
              </a:ln>
              <a:effectLst>
                <a:outerShdw blurRad="40000" dist="20000" dir="5400000" rotWithShape="0">
                  <a:srgbClr val="000000">
                    <a:alpha val="38000"/>
                  </a:srgbClr>
                </a:outerShdw>
              </a:effectLst>
            </p:spPr>
          </p:cxnSp>
          <p:cxnSp>
            <p:nvCxnSpPr>
              <p:cNvPr id="23" name="Straight Connector 22"/>
              <p:cNvCxnSpPr/>
              <p:nvPr/>
            </p:nvCxnSpPr>
            <p:spPr bwMode="auto">
              <a:xfrm>
                <a:off x="10052102" y="27693541"/>
                <a:ext cx="0" cy="3734110"/>
              </a:xfrm>
              <a:prstGeom prst="line">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27" name="Straight Connector 26"/>
              <p:cNvCxnSpPr/>
              <p:nvPr/>
            </p:nvCxnSpPr>
            <p:spPr bwMode="auto">
              <a:xfrm>
                <a:off x="7015353" y="27693541"/>
                <a:ext cx="3036749"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8" name="Straight Connector 27"/>
              <p:cNvCxnSpPr/>
              <p:nvPr/>
            </p:nvCxnSpPr>
            <p:spPr bwMode="auto">
              <a:xfrm>
                <a:off x="1852548" y="30578310"/>
                <a:ext cx="0" cy="1186084"/>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29" name="Straight Connector 28"/>
              <p:cNvCxnSpPr/>
              <p:nvPr/>
            </p:nvCxnSpPr>
            <p:spPr bwMode="auto">
              <a:xfrm>
                <a:off x="4433952" y="30578310"/>
                <a:ext cx="0" cy="1186084"/>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0" name="Straight Connector 29"/>
              <p:cNvCxnSpPr/>
              <p:nvPr/>
            </p:nvCxnSpPr>
            <p:spPr bwMode="auto">
              <a:xfrm>
                <a:off x="6864689" y="30578310"/>
                <a:ext cx="0" cy="1186084"/>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cxnSp>
            <p:nvCxnSpPr>
              <p:cNvPr id="31" name="Straight Connector 30"/>
              <p:cNvCxnSpPr/>
              <p:nvPr/>
            </p:nvCxnSpPr>
            <p:spPr bwMode="auto">
              <a:xfrm>
                <a:off x="9446091" y="30578310"/>
                <a:ext cx="0" cy="845600"/>
              </a:xfrm>
              <a:prstGeom prst="line">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32" name="Straight Connector 31"/>
              <p:cNvCxnSpPr/>
              <p:nvPr/>
            </p:nvCxnSpPr>
            <p:spPr bwMode="auto">
              <a:xfrm>
                <a:off x="1852548" y="31764394"/>
                <a:ext cx="6833520" cy="0"/>
              </a:xfrm>
              <a:prstGeom prst="line">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grpSp>
            <p:nvGrpSpPr>
              <p:cNvPr id="33" name="Group 32"/>
              <p:cNvGrpSpPr>
                <a:grpSpLocks/>
              </p:cNvGrpSpPr>
              <p:nvPr/>
            </p:nvGrpSpPr>
            <p:grpSpPr bwMode="auto">
              <a:xfrm>
                <a:off x="940801" y="29549026"/>
                <a:ext cx="10133238" cy="3064710"/>
                <a:chOff x="323348" y="3136754"/>
                <a:chExt cx="4804638" cy="1300309"/>
              </a:xfrm>
            </p:grpSpPr>
            <p:grpSp>
              <p:nvGrpSpPr>
                <p:cNvPr id="108" name="Group 3"/>
                <p:cNvGrpSpPr>
                  <a:grpSpLocks/>
                </p:cNvGrpSpPr>
                <p:nvPr/>
              </p:nvGrpSpPr>
              <p:grpSpPr bwMode="auto">
                <a:xfrm>
                  <a:off x="323348" y="3136754"/>
                  <a:ext cx="4804638" cy="499265"/>
                  <a:chOff x="323348" y="3136754"/>
                  <a:chExt cx="4804638" cy="499265"/>
                </a:xfrm>
              </p:grpSpPr>
              <p:sp>
                <p:nvSpPr>
                  <p:cNvPr id="114" name="Rectangle 113"/>
                  <p:cNvSpPr/>
                  <p:nvPr/>
                </p:nvSpPr>
                <p:spPr bwMode="auto">
                  <a:xfrm>
                    <a:off x="395288" y="3206955"/>
                    <a:ext cx="993775" cy="366713"/>
                  </a:xfrm>
                  <a:prstGeom prst="rect">
                    <a:avLst/>
                  </a:prstGeom>
                  <a:solidFill>
                    <a:srgbClr val="FFFFFF">
                      <a:lumMod val="85000"/>
                    </a:srgbClr>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192D5E"/>
                      </a:solidFill>
                      <a:latin typeface="Arial"/>
                      <a:sym typeface="American Typewriter" charset="0"/>
                    </a:endParaRPr>
                  </a:p>
                </p:txBody>
              </p:sp>
              <p:sp>
                <p:nvSpPr>
                  <p:cNvPr id="115" name="Rectangle 114"/>
                  <p:cNvSpPr/>
                  <p:nvPr/>
                </p:nvSpPr>
                <p:spPr bwMode="auto">
                  <a:xfrm>
                    <a:off x="1536917" y="3171491"/>
                    <a:ext cx="1192441" cy="458670"/>
                  </a:xfrm>
                  <a:prstGeom prst="rect">
                    <a:avLst/>
                  </a:prstGeom>
                  <a:solidFill>
                    <a:schemeClr val="accent2">
                      <a:lumMod val="20000"/>
                      <a:lumOff val="80000"/>
                    </a:schemeClr>
                  </a:solidFill>
                  <a:ln w="38100" cap="rnd" cmpd="sng" algn="ctr">
                    <a:solidFill>
                      <a:srgbClr val="C00000"/>
                    </a:solid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192D5E"/>
                      </a:solidFill>
                      <a:latin typeface="Arial"/>
                      <a:sym typeface="American Typewriter" charset="0"/>
                    </a:endParaRPr>
                  </a:p>
                </p:txBody>
              </p:sp>
              <p:sp>
                <p:nvSpPr>
                  <p:cNvPr id="116" name="Rectangle 115"/>
                  <p:cNvSpPr/>
                  <p:nvPr/>
                </p:nvSpPr>
                <p:spPr bwMode="auto">
                  <a:xfrm>
                    <a:off x="2793701" y="3236813"/>
                    <a:ext cx="1068388" cy="368300"/>
                  </a:xfrm>
                  <a:prstGeom prst="rect">
                    <a:avLst/>
                  </a:prstGeom>
                  <a:solidFill>
                    <a:srgbClr val="FFFFFF">
                      <a:lumMod val="85000"/>
                    </a:srgbClr>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192D5E"/>
                      </a:solidFill>
                      <a:latin typeface="Arial"/>
                      <a:sym typeface="American Typewriter" charset="0"/>
                    </a:endParaRPr>
                  </a:p>
                </p:txBody>
              </p:sp>
              <p:sp>
                <p:nvSpPr>
                  <p:cNvPr id="117" name="Rectangle 116"/>
                  <p:cNvSpPr/>
                  <p:nvPr/>
                </p:nvSpPr>
                <p:spPr bwMode="auto">
                  <a:xfrm>
                    <a:off x="4019519" y="3204142"/>
                    <a:ext cx="993775" cy="368300"/>
                  </a:xfrm>
                  <a:prstGeom prst="rect">
                    <a:avLst/>
                  </a:prstGeom>
                  <a:solidFill>
                    <a:srgbClr val="FFFFFF">
                      <a:lumMod val="85000"/>
                    </a:srgbClr>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192D5E"/>
                      </a:solidFill>
                      <a:latin typeface="Arial"/>
                      <a:sym typeface="American Typewriter" charset="0"/>
                    </a:endParaRPr>
                  </a:p>
                </p:txBody>
              </p:sp>
              <p:sp>
                <p:nvSpPr>
                  <p:cNvPr id="118" name="TextBox 16"/>
                  <p:cNvSpPr txBox="1">
                    <a:spLocks noChangeArrowheads="1"/>
                  </p:cNvSpPr>
                  <p:nvPr/>
                </p:nvSpPr>
                <p:spPr bwMode="auto">
                  <a:xfrm>
                    <a:off x="3983398" y="3189552"/>
                    <a:ext cx="1144588" cy="42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kumimoji="0" lang="en-US" sz="900" kern="0" dirty="0" err="1">
                        <a:solidFill>
                          <a:srgbClr val="192D5E"/>
                        </a:solidFill>
                        <a:latin typeface="Arial Rounded MT Bold" charset="0"/>
                        <a:cs typeface="Arial Rounded MT Bold" charset="0"/>
                        <a:sym typeface="American Typewriter" charset="0"/>
                      </a:rPr>
                      <a:t>FTT:Transport</a:t>
                    </a:r>
                    <a:endParaRPr kumimoji="0" lang="en-US" sz="900" kern="0" dirty="0">
                      <a:solidFill>
                        <a:srgbClr val="192D5E"/>
                      </a:solidFill>
                      <a:latin typeface="Arial Rounded MT Bold" charset="0"/>
                      <a:cs typeface="Arial Rounded MT Bold" charset="0"/>
                      <a:sym typeface="American Typewriter" charset="0"/>
                    </a:endParaRPr>
                  </a:p>
                  <a:p>
                    <a:pPr defTabSz="685800" eaLnBrk="1" fontAlgn="base" hangingPunct="1">
                      <a:spcBef>
                        <a:spcPct val="0"/>
                      </a:spcBef>
                      <a:spcAft>
                        <a:spcPct val="0"/>
                      </a:spcAft>
                      <a:defRPr/>
                    </a:pPr>
                    <a:r>
                      <a:rPr kumimoji="0" lang="en-US" sz="825" kern="0" dirty="0">
                        <a:solidFill>
                          <a:srgbClr val="192D5E"/>
                        </a:solidFill>
                        <a:latin typeface="Arial Rounded MT Bold" charset="0"/>
                        <a:cs typeface="Arial Rounded MT Bold" charset="0"/>
                        <a:sym typeface="American Typewriter" charset="0"/>
                      </a:rPr>
                      <a:t>Transport  technology model</a:t>
                    </a:r>
                  </a:p>
                </p:txBody>
              </p:sp>
              <p:sp>
                <p:nvSpPr>
                  <p:cNvPr id="119" name="TextBox 17"/>
                  <p:cNvSpPr txBox="1">
                    <a:spLocks noChangeArrowheads="1"/>
                  </p:cNvSpPr>
                  <p:nvPr/>
                </p:nvSpPr>
                <p:spPr bwMode="auto">
                  <a:xfrm>
                    <a:off x="2808503" y="3183724"/>
                    <a:ext cx="1144587" cy="42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kumimoji="0" lang="en-US" sz="900" kern="0" dirty="0" err="1">
                        <a:solidFill>
                          <a:srgbClr val="192D5E"/>
                        </a:solidFill>
                        <a:latin typeface="Arial Rounded MT Bold" charset="0"/>
                        <a:cs typeface="Arial Rounded MT Bold" charset="0"/>
                        <a:sym typeface="American Typewriter" charset="0"/>
                      </a:rPr>
                      <a:t>FTT:Agriculture</a:t>
                    </a:r>
                    <a:endParaRPr kumimoji="0" lang="en-US" sz="900" kern="0" dirty="0">
                      <a:solidFill>
                        <a:srgbClr val="192D5E"/>
                      </a:solidFill>
                      <a:latin typeface="Arial Rounded MT Bold" charset="0"/>
                      <a:cs typeface="Arial Rounded MT Bold" charset="0"/>
                      <a:sym typeface="American Typewriter" charset="0"/>
                    </a:endParaRPr>
                  </a:p>
                  <a:p>
                    <a:pPr defTabSz="685800" eaLnBrk="1" fontAlgn="base" hangingPunct="1">
                      <a:spcBef>
                        <a:spcPct val="0"/>
                      </a:spcBef>
                      <a:spcAft>
                        <a:spcPct val="0"/>
                      </a:spcAft>
                      <a:defRPr/>
                    </a:pPr>
                    <a:r>
                      <a:rPr kumimoji="0" lang="en-US" sz="825" kern="0" dirty="0">
                        <a:solidFill>
                          <a:srgbClr val="192D5E"/>
                        </a:solidFill>
                        <a:latin typeface="Arial Rounded MT Bold" charset="0"/>
                        <a:cs typeface="Arial Rounded MT Bold" charset="0"/>
                        <a:sym typeface="American Typewriter" charset="0"/>
                      </a:rPr>
                      <a:t>Competing uses </a:t>
                    </a:r>
                    <a:br>
                      <a:rPr kumimoji="0" lang="en-US" sz="825" kern="0" dirty="0">
                        <a:solidFill>
                          <a:srgbClr val="192D5E"/>
                        </a:solidFill>
                        <a:latin typeface="Arial Rounded MT Bold" charset="0"/>
                        <a:cs typeface="Arial Rounded MT Bold" charset="0"/>
                        <a:sym typeface="American Typewriter" charset="0"/>
                      </a:rPr>
                    </a:br>
                    <a:r>
                      <a:rPr kumimoji="0" lang="en-US" sz="825" kern="0" dirty="0">
                        <a:solidFill>
                          <a:srgbClr val="192D5E"/>
                        </a:solidFill>
                        <a:latin typeface="Arial Rounded MT Bold" charset="0"/>
                        <a:cs typeface="Arial Rounded MT Bold" charset="0"/>
                        <a:sym typeface="American Typewriter" charset="0"/>
                      </a:rPr>
                      <a:t>of land</a:t>
                    </a:r>
                  </a:p>
                </p:txBody>
              </p:sp>
              <p:sp>
                <p:nvSpPr>
                  <p:cNvPr id="120" name="TextBox 18"/>
                  <p:cNvSpPr txBox="1">
                    <a:spLocks noChangeArrowheads="1"/>
                  </p:cNvSpPr>
                  <p:nvPr/>
                </p:nvSpPr>
                <p:spPr bwMode="auto">
                  <a:xfrm>
                    <a:off x="1585151" y="3136754"/>
                    <a:ext cx="1254888" cy="44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kumimoji="0" lang="en-US" sz="1050" kern="0" dirty="0" err="1">
                        <a:solidFill>
                          <a:srgbClr val="192D5E"/>
                        </a:solidFill>
                        <a:latin typeface="Arial Rounded MT Bold" charset="0"/>
                        <a:cs typeface="Arial Rounded MT Bold" charset="0"/>
                        <a:sym typeface="American Typewriter" charset="0"/>
                      </a:rPr>
                      <a:t>FTT:Heat</a:t>
                    </a:r>
                    <a:endParaRPr kumimoji="0" lang="en-US" sz="1050" kern="0" dirty="0">
                      <a:solidFill>
                        <a:srgbClr val="192D5E"/>
                      </a:solidFill>
                      <a:latin typeface="Arial Rounded MT Bold" charset="0"/>
                      <a:cs typeface="Arial Rounded MT Bold" charset="0"/>
                      <a:sym typeface="American Typewriter" charset="0"/>
                    </a:endParaRPr>
                  </a:p>
                  <a:p>
                    <a:pPr defTabSz="685800" eaLnBrk="1" fontAlgn="base" hangingPunct="1">
                      <a:spcBef>
                        <a:spcPct val="0"/>
                      </a:spcBef>
                      <a:spcAft>
                        <a:spcPct val="0"/>
                      </a:spcAft>
                      <a:defRPr/>
                    </a:pPr>
                    <a:r>
                      <a:rPr kumimoji="0" lang="en-US" sz="825" kern="0" dirty="0">
                        <a:solidFill>
                          <a:srgbClr val="192D5E"/>
                        </a:solidFill>
                        <a:latin typeface="Arial Rounded MT Bold" charset="0"/>
                        <a:cs typeface="Arial Rounded MT Bold" charset="0"/>
                        <a:sym typeface="American Typewriter" charset="0"/>
                      </a:rPr>
                      <a:t>Technological change </a:t>
                    </a:r>
                    <a:br>
                      <a:rPr kumimoji="0" lang="en-US" sz="825" kern="0" dirty="0">
                        <a:solidFill>
                          <a:srgbClr val="192D5E"/>
                        </a:solidFill>
                        <a:latin typeface="Arial Rounded MT Bold" charset="0"/>
                        <a:cs typeface="Arial Rounded MT Bold" charset="0"/>
                        <a:sym typeface="American Typewriter" charset="0"/>
                      </a:rPr>
                    </a:br>
                    <a:r>
                      <a:rPr kumimoji="0" lang="en-US" sz="825" kern="0" dirty="0">
                        <a:solidFill>
                          <a:srgbClr val="192D5E"/>
                        </a:solidFill>
                        <a:latin typeface="Arial Rounded MT Bold" charset="0"/>
                        <a:cs typeface="Arial Rounded MT Bold" charset="0"/>
                        <a:sym typeface="American Typewriter" charset="0"/>
                      </a:rPr>
                      <a:t>in residential heating</a:t>
                    </a:r>
                  </a:p>
                </p:txBody>
              </p:sp>
              <p:sp>
                <p:nvSpPr>
                  <p:cNvPr id="121" name="TextBox 2"/>
                  <p:cNvSpPr txBox="1">
                    <a:spLocks noChangeArrowheads="1"/>
                  </p:cNvSpPr>
                  <p:nvPr/>
                </p:nvSpPr>
                <p:spPr bwMode="auto">
                  <a:xfrm>
                    <a:off x="411608" y="3158944"/>
                    <a:ext cx="1144587" cy="42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kumimoji="0" lang="en-US" sz="900" kern="0" dirty="0" err="1">
                        <a:solidFill>
                          <a:srgbClr val="192D5E"/>
                        </a:solidFill>
                        <a:latin typeface="Arial Rounded MT Bold" charset="0"/>
                        <a:cs typeface="Arial Rounded MT Bold" charset="0"/>
                        <a:sym typeface="American Typewriter" charset="0"/>
                      </a:rPr>
                      <a:t>FTT:Power</a:t>
                    </a:r>
                    <a:endParaRPr kumimoji="0" lang="en-US" sz="900" kern="0" dirty="0">
                      <a:solidFill>
                        <a:srgbClr val="192D5E"/>
                      </a:solidFill>
                      <a:latin typeface="Arial Rounded MT Bold" charset="0"/>
                      <a:cs typeface="Arial Rounded MT Bold" charset="0"/>
                      <a:sym typeface="American Typewriter" charset="0"/>
                    </a:endParaRPr>
                  </a:p>
                  <a:p>
                    <a:pPr defTabSz="685800" eaLnBrk="1" fontAlgn="base" hangingPunct="1">
                      <a:spcBef>
                        <a:spcPct val="0"/>
                      </a:spcBef>
                      <a:spcAft>
                        <a:spcPct val="0"/>
                      </a:spcAft>
                      <a:defRPr/>
                    </a:pPr>
                    <a:r>
                      <a:rPr kumimoji="0" lang="en-US" sz="825" kern="0" dirty="0">
                        <a:solidFill>
                          <a:srgbClr val="192D5E"/>
                        </a:solidFill>
                        <a:latin typeface="Arial Rounded MT Bold" charset="0"/>
                        <a:cs typeface="Arial Rounded MT Bold" charset="0"/>
                        <a:sym typeface="American Typewriter" charset="0"/>
                      </a:rPr>
                      <a:t>Power sector </a:t>
                    </a:r>
                    <a:br>
                      <a:rPr kumimoji="0" lang="en-US" sz="825" kern="0" dirty="0">
                        <a:solidFill>
                          <a:srgbClr val="192D5E"/>
                        </a:solidFill>
                        <a:latin typeface="Arial Rounded MT Bold" charset="0"/>
                        <a:cs typeface="Arial Rounded MT Bold" charset="0"/>
                        <a:sym typeface="American Typewriter" charset="0"/>
                      </a:rPr>
                    </a:br>
                    <a:r>
                      <a:rPr kumimoji="0" lang="en-US" sz="825" kern="0" dirty="0">
                        <a:solidFill>
                          <a:srgbClr val="192D5E"/>
                        </a:solidFill>
                        <a:latin typeface="Arial Rounded MT Bold" charset="0"/>
                        <a:cs typeface="Arial Rounded MT Bold" charset="0"/>
                        <a:sym typeface="American Typewriter" charset="0"/>
                      </a:rPr>
                      <a:t>technology  model</a:t>
                    </a:r>
                  </a:p>
                </p:txBody>
              </p:sp>
              <p:sp>
                <p:nvSpPr>
                  <p:cNvPr id="127" name="Rectangle 114"/>
                  <p:cNvSpPr/>
                  <p:nvPr/>
                </p:nvSpPr>
                <p:spPr bwMode="auto">
                  <a:xfrm>
                    <a:off x="323348" y="3152776"/>
                    <a:ext cx="1113908" cy="458670"/>
                  </a:xfrm>
                  <a:prstGeom prst="rect">
                    <a:avLst/>
                  </a:prstGeom>
                  <a:noFill/>
                  <a:ln w="38100" cap="rnd" cmpd="sng" algn="ctr">
                    <a:solidFill>
                      <a:srgbClr val="C00000"/>
                    </a:solid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192D5E"/>
                      </a:solidFill>
                      <a:latin typeface="Arial"/>
                      <a:sym typeface="American Typewriter" charset="0"/>
                    </a:endParaRPr>
                  </a:p>
                </p:txBody>
              </p:sp>
              <p:sp>
                <p:nvSpPr>
                  <p:cNvPr id="128" name="Rectangle 114"/>
                  <p:cNvSpPr/>
                  <p:nvPr/>
                </p:nvSpPr>
                <p:spPr bwMode="auto">
                  <a:xfrm>
                    <a:off x="2781373" y="3177349"/>
                    <a:ext cx="1113908" cy="458670"/>
                  </a:xfrm>
                  <a:prstGeom prst="rect">
                    <a:avLst/>
                  </a:prstGeom>
                  <a:noFill/>
                  <a:ln w="38100" cap="rnd" cmpd="sng" algn="ctr">
                    <a:solidFill>
                      <a:srgbClr val="C00000"/>
                    </a:solid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192D5E"/>
                      </a:solidFill>
                      <a:latin typeface="Arial"/>
                      <a:sym typeface="American Typewriter" charset="0"/>
                    </a:endParaRPr>
                  </a:p>
                </p:txBody>
              </p:sp>
              <p:sp>
                <p:nvSpPr>
                  <p:cNvPr id="129" name="Rectangle 114"/>
                  <p:cNvSpPr/>
                  <p:nvPr/>
                </p:nvSpPr>
                <p:spPr bwMode="auto">
                  <a:xfrm>
                    <a:off x="3989477" y="3147706"/>
                    <a:ext cx="1113908" cy="458670"/>
                  </a:xfrm>
                  <a:prstGeom prst="rect">
                    <a:avLst/>
                  </a:prstGeom>
                  <a:noFill/>
                  <a:ln w="38100" cap="rnd" cmpd="sng" algn="ctr">
                    <a:solidFill>
                      <a:srgbClr val="C00000"/>
                    </a:solid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192D5E"/>
                      </a:solidFill>
                      <a:latin typeface="Arial"/>
                      <a:sym typeface="American Typewriter" charset="0"/>
                    </a:endParaRPr>
                  </a:p>
                </p:txBody>
              </p:sp>
            </p:grpSp>
            <p:grpSp>
              <p:nvGrpSpPr>
                <p:cNvPr id="109" name="Group 2"/>
                <p:cNvGrpSpPr>
                  <a:grpSpLocks/>
                </p:cNvGrpSpPr>
                <p:nvPr/>
              </p:nvGrpSpPr>
              <p:grpSpPr bwMode="auto">
                <a:xfrm>
                  <a:off x="900113" y="3573463"/>
                  <a:ext cx="3600450" cy="863600"/>
                  <a:chOff x="900113" y="3573463"/>
                  <a:chExt cx="3600450" cy="863600"/>
                </a:xfrm>
              </p:grpSpPr>
              <p:cxnSp>
                <p:nvCxnSpPr>
                  <p:cNvPr id="110" name="Straight Connector 109"/>
                  <p:cNvCxnSpPr/>
                  <p:nvPr/>
                </p:nvCxnSpPr>
                <p:spPr bwMode="auto">
                  <a:xfrm flipH="1">
                    <a:off x="3203575" y="3573463"/>
                    <a:ext cx="1296988" cy="863600"/>
                  </a:xfrm>
                  <a:prstGeom prst="line">
                    <a:avLst/>
                  </a:prstGeom>
                  <a:noFill/>
                  <a:ln w="25400" cap="flat" cmpd="sng" algn="ctr">
                    <a:solidFill>
                      <a:srgbClr val="2B569B"/>
                    </a:solidFill>
                    <a:prstDash val="solid"/>
                    <a:headEnd type="arrow"/>
                    <a:tailEnd type="arrow"/>
                  </a:ln>
                  <a:effectLst>
                    <a:outerShdw blurRad="40000" dist="20000" dir="5400000" rotWithShape="0">
                      <a:srgbClr val="000000">
                        <a:alpha val="38000"/>
                      </a:srgbClr>
                    </a:outerShdw>
                  </a:effectLst>
                </p:spPr>
              </p:cxnSp>
              <p:cxnSp>
                <p:nvCxnSpPr>
                  <p:cNvPr id="111" name="Straight Connector 110"/>
                  <p:cNvCxnSpPr/>
                  <p:nvPr/>
                </p:nvCxnSpPr>
                <p:spPr bwMode="auto">
                  <a:xfrm flipH="1">
                    <a:off x="2916238" y="3573463"/>
                    <a:ext cx="431800" cy="863600"/>
                  </a:xfrm>
                  <a:prstGeom prst="line">
                    <a:avLst/>
                  </a:prstGeom>
                  <a:noFill/>
                  <a:ln w="25400" cap="flat" cmpd="sng" algn="ctr">
                    <a:solidFill>
                      <a:srgbClr val="2B569B"/>
                    </a:solidFill>
                    <a:prstDash val="solid"/>
                    <a:headEnd type="arrow"/>
                    <a:tailEnd type="arrow"/>
                  </a:ln>
                  <a:effectLst>
                    <a:outerShdw blurRad="40000" dist="20000" dir="5400000" rotWithShape="0">
                      <a:srgbClr val="000000">
                        <a:alpha val="38000"/>
                      </a:srgbClr>
                    </a:outerShdw>
                  </a:effectLst>
                </p:spPr>
              </p:cxnSp>
              <p:cxnSp>
                <p:nvCxnSpPr>
                  <p:cNvPr id="112" name="Straight Connector 111"/>
                  <p:cNvCxnSpPr/>
                  <p:nvPr/>
                </p:nvCxnSpPr>
                <p:spPr bwMode="auto">
                  <a:xfrm>
                    <a:off x="2204234" y="3710353"/>
                    <a:ext cx="351641" cy="726710"/>
                  </a:xfrm>
                  <a:prstGeom prst="line">
                    <a:avLst/>
                  </a:prstGeom>
                  <a:noFill/>
                  <a:ln w="25400" cap="flat" cmpd="sng" algn="ctr">
                    <a:solidFill>
                      <a:srgbClr val="2B569B"/>
                    </a:solidFill>
                    <a:prstDash val="solid"/>
                    <a:headEnd type="arrow"/>
                    <a:tailEnd type="arrow"/>
                  </a:ln>
                  <a:effectLst>
                    <a:outerShdw blurRad="40000" dist="20000" dir="5400000" rotWithShape="0">
                      <a:srgbClr val="000000">
                        <a:alpha val="38000"/>
                      </a:srgbClr>
                    </a:outerShdw>
                  </a:effectLst>
                </p:spPr>
              </p:cxnSp>
              <p:cxnSp>
                <p:nvCxnSpPr>
                  <p:cNvPr id="113" name="Straight Connector 112"/>
                  <p:cNvCxnSpPr/>
                  <p:nvPr/>
                </p:nvCxnSpPr>
                <p:spPr bwMode="auto">
                  <a:xfrm>
                    <a:off x="900113" y="3573463"/>
                    <a:ext cx="1368425" cy="863600"/>
                  </a:xfrm>
                  <a:prstGeom prst="line">
                    <a:avLst/>
                  </a:prstGeom>
                  <a:noFill/>
                  <a:ln w="25400" cap="flat" cmpd="sng" algn="ctr">
                    <a:solidFill>
                      <a:srgbClr val="2B569B"/>
                    </a:solidFill>
                    <a:prstDash val="solid"/>
                    <a:headEnd type="arrow"/>
                    <a:tailEnd type="arrow"/>
                  </a:ln>
                  <a:effectLst>
                    <a:outerShdw blurRad="40000" dist="20000" dir="5400000" rotWithShape="0">
                      <a:srgbClr val="000000">
                        <a:alpha val="38000"/>
                      </a:srgbClr>
                    </a:outerShdw>
                  </a:effectLst>
                </p:spPr>
              </p:cxnSp>
            </p:grpSp>
          </p:grpSp>
          <p:grpSp>
            <p:nvGrpSpPr>
              <p:cNvPr id="34" name="Group 33"/>
              <p:cNvGrpSpPr>
                <a:grpSpLocks/>
              </p:cNvGrpSpPr>
              <p:nvPr/>
            </p:nvGrpSpPr>
            <p:grpSpPr bwMode="auto">
              <a:xfrm>
                <a:off x="2157229" y="27231779"/>
                <a:ext cx="7593542" cy="2231536"/>
                <a:chOff x="900113" y="2153581"/>
                <a:chExt cx="3600450" cy="946806"/>
              </a:xfrm>
            </p:grpSpPr>
            <p:grpSp>
              <p:nvGrpSpPr>
                <p:cNvPr id="100" name="Group 4"/>
                <p:cNvGrpSpPr>
                  <a:grpSpLocks/>
                </p:cNvGrpSpPr>
                <p:nvPr/>
              </p:nvGrpSpPr>
              <p:grpSpPr bwMode="auto">
                <a:xfrm>
                  <a:off x="900113" y="2565400"/>
                  <a:ext cx="3600450" cy="534987"/>
                  <a:chOff x="900113" y="2565400"/>
                  <a:chExt cx="3600450" cy="534987"/>
                </a:xfrm>
              </p:grpSpPr>
              <p:cxnSp>
                <p:nvCxnSpPr>
                  <p:cNvPr id="104" name="Straight Connector 103"/>
                  <p:cNvCxnSpPr/>
                  <p:nvPr/>
                </p:nvCxnSpPr>
                <p:spPr bwMode="auto">
                  <a:xfrm>
                    <a:off x="3132138" y="2565400"/>
                    <a:ext cx="1368425" cy="503238"/>
                  </a:xfrm>
                  <a:prstGeom prst="line">
                    <a:avLst/>
                  </a:prstGeom>
                  <a:noFill/>
                  <a:ln w="25400" cap="flat" cmpd="sng" algn="ctr">
                    <a:solidFill>
                      <a:srgbClr val="2F5C9F"/>
                    </a:solidFill>
                    <a:prstDash val="solid"/>
                    <a:tailEnd type="arrow"/>
                  </a:ln>
                  <a:effectLst>
                    <a:outerShdw blurRad="40000" dist="20000" dir="5400000" rotWithShape="0">
                      <a:srgbClr val="000000">
                        <a:alpha val="38000"/>
                      </a:srgbClr>
                    </a:outerShdw>
                  </a:effectLst>
                </p:spPr>
              </p:cxnSp>
              <p:cxnSp>
                <p:nvCxnSpPr>
                  <p:cNvPr id="105" name="Straight Connector 104"/>
                  <p:cNvCxnSpPr/>
                  <p:nvPr/>
                </p:nvCxnSpPr>
                <p:spPr bwMode="auto">
                  <a:xfrm>
                    <a:off x="2916238" y="2565400"/>
                    <a:ext cx="438150" cy="517525"/>
                  </a:xfrm>
                  <a:prstGeom prst="line">
                    <a:avLst/>
                  </a:prstGeom>
                  <a:noFill/>
                  <a:ln w="25400" cap="flat" cmpd="sng" algn="ctr">
                    <a:solidFill>
                      <a:srgbClr val="2F5C9F"/>
                    </a:solidFill>
                    <a:prstDash val="solid"/>
                    <a:tailEnd type="arrow"/>
                  </a:ln>
                  <a:effectLst>
                    <a:outerShdw blurRad="40000" dist="20000" dir="5400000" rotWithShape="0">
                      <a:srgbClr val="000000">
                        <a:alpha val="38000"/>
                      </a:srgbClr>
                    </a:outerShdw>
                  </a:effectLst>
                </p:spPr>
              </p:cxnSp>
              <p:cxnSp>
                <p:nvCxnSpPr>
                  <p:cNvPr id="106" name="Straight Connector 105"/>
                  <p:cNvCxnSpPr/>
                  <p:nvPr/>
                </p:nvCxnSpPr>
                <p:spPr bwMode="auto">
                  <a:xfrm flipH="1">
                    <a:off x="2194562" y="2565400"/>
                    <a:ext cx="266063" cy="419679"/>
                  </a:xfrm>
                  <a:prstGeom prst="line">
                    <a:avLst/>
                  </a:prstGeom>
                  <a:noFill/>
                  <a:ln w="25400" cap="flat" cmpd="sng" algn="ctr">
                    <a:solidFill>
                      <a:srgbClr val="2F5C9F"/>
                    </a:solidFill>
                    <a:prstDash val="solid"/>
                    <a:tailEnd type="arrow"/>
                  </a:ln>
                  <a:effectLst>
                    <a:outerShdw blurRad="40000" dist="20000" dir="5400000" rotWithShape="0">
                      <a:srgbClr val="000000">
                        <a:alpha val="38000"/>
                      </a:srgbClr>
                    </a:outerShdw>
                  </a:effectLst>
                </p:spPr>
              </p:cxnSp>
              <p:cxnSp>
                <p:nvCxnSpPr>
                  <p:cNvPr id="107" name="Straight Connector 106"/>
                  <p:cNvCxnSpPr/>
                  <p:nvPr/>
                </p:nvCxnSpPr>
                <p:spPr bwMode="auto">
                  <a:xfrm flipH="1">
                    <a:off x="900113" y="2565400"/>
                    <a:ext cx="1314450" cy="534987"/>
                  </a:xfrm>
                  <a:prstGeom prst="line">
                    <a:avLst/>
                  </a:prstGeom>
                  <a:noFill/>
                  <a:ln w="25400" cap="flat" cmpd="sng" algn="ctr">
                    <a:solidFill>
                      <a:srgbClr val="2F5C9F"/>
                    </a:solidFill>
                    <a:prstDash val="solid"/>
                    <a:tailEnd type="arrow"/>
                  </a:ln>
                  <a:effectLst>
                    <a:outerShdw blurRad="40000" dist="20000" dir="5400000" rotWithShape="0">
                      <a:srgbClr val="000000">
                        <a:alpha val="38000"/>
                      </a:srgbClr>
                    </a:outerShdw>
                  </a:effectLst>
                </p:spPr>
              </p:cxnSp>
            </p:grpSp>
            <p:grpSp>
              <p:nvGrpSpPr>
                <p:cNvPr id="101" name="Group 5"/>
                <p:cNvGrpSpPr>
                  <a:grpSpLocks/>
                </p:cNvGrpSpPr>
                <p:nvPr/>
              </p:nvGrpSpPr>
              <p:grpSpPr bwMode="auto">
                <a:xfrm>
                  <a:off x="2167375" y="2153581"/>
                  <a:ext cx="1144588" cy="379432"/>
                  <a:chOff x="2167375" y="2153581"/>
                  <a:chExt cx="1144588" cy="379432"/>
                </a:xfrm>
              </p:grpSpPr>
              <p:sp>
                <p:nvSpPr>
                  <p:cNvPr id="102" name="Rectangle 101"/>
                  <p:cNvSpPr/>
                  <p:nvPr/>
                </p:nvSpPr>
                <p:spPr bwMode="auto">
                  <a:xfrm>
                    <a:off x="2170928" y="2153581"/>
                    <a:ext cx="1008064" cy="379432"/>
                  </a:xfrm>
                  <a:prstGeom prst="rect">
                    <a:avLst/>
                  </a:prstGeom>
                  <a:solidFill>
                    <a:srgbClr val="BE311A">
                      <a:lumMod val="40000"/>
                      <a:lumOff val="60000"/>
                    </a:srgbClr>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FFFFFF"/>
                      </a:solidFill>
                      <a:latin typeface="Arial"/>
                      <a:sym typeface="American Typewriter" charset="0"/>
                    </a:endParaRPr>
                  </a:p>
                </p:txBody>
              </p:sp>
              <p:sp>
                <p:nvSpPr>
                  <p:cNvPr id="103" name="TextBox 80"/>
                  <p:cNvSpPr txBox="1">
                    <a:spLocks noChangeArrowheads="1"/>
                  </p:cNvSpPr>
                  <p:nvPr/>
                </p:nvSpPr>
                <p:spPr bwMode="auto">
                  <a:xfrm>
                    <a:off x="2167375" y="2154545"/>
                    <a:ext cx="1144588" cy="36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kumimoji="0" lang="en-US" sz="1050" kern="0" dirty="0">
                        <a:solidFill>
                          <a:srgbClr val="192D5E"/>
                        </a:solidFill>
                        <a:latin typeface="Arial Rounded MT Bold" charset="0"/>
                        <a:cs typeface="Arial Rounded MT Bold" charset="0"/>
                        <a:sym typeface="American Typewriter" charset="0"/>
                      </a:rPr>
                      <a:t>Energy Prices / Resource costs</a:t>
                    </a:r>
                  </a:p>
                </p:txBody>
              </p:sp>
            </p:grpSp>
          </p:grpSp>
          <p:grpSp>
            <p:nvGrpSpPr>
              <p:cNvPr id="35" name="Group 34"/>
              <p:cNvGrpSpPr>
                <a:grpSpLocks/>
              </p:cNvGrpSpPr>
              <p:nvPr/>
            </p:nvGrpSpPr>
            <p:grpSpPr bwMode="auto">
              <a:xfrm>
                <a:off x="4738627" y="25268338"/>
                <a:ext cx="2882741" cy="1968725"/>
                <a:chOff x="2124074" y="1320525"/>
                <a:chExt cx="1366841" cy="835300"/>
              </a:xfrm>
            </p:grpSpPr>
            <p:cxnSp>
              <p:nvCxnSpPr>
                <p:cNvPr id="97" name="Straight Connector 96"/>
                <p:cNvCxnSpPr/>
                <p:nvPr/>
              </p:nvCxnSpPr>
              <p:spPr bwMode="auto">
                <a:xfrm>
                  <a:off x="2700338" y="1939925"/>
                  <a:ext cx="0" cy="215900"/>
                </a:xfrm>
                <a:prstGeom prst="line">
                  <a:avLst/>
                </a:prstGeom>
                <a:noFill/>
                <a:ln w="25400" cap="flat" cmpd="sng" algn="ctr">
                  <a:solidFill>
                    <a:srgbClr val="BE311A">
                      <a:lumMod val="75000"/>
                    </a:srgbClr>
                  </a:solidFill>
                  <a:prstDash val="solid"/>
                  <a:tailEnd type="arrow"/>
                </a:ln>
                <a:effectLst>
                  <a:outerShdw blurRad="40000" dist="20000" dir="5400000" rotWithShape="0">
                    <a:srgbClr val="000000">
                      <a:alpha val="38000"/>
                    </a:srgbClr>
                  </a:outerShdw>
                </a:effectLst>
              </p:spPr>
            </p:cxnSp>
            <p:sp>
              <p:nvSpPr>
                <p:cNvPr id="98" name="Rectangle 97"/>
                <p:cNvSpPr/>
                <p:nvPr/>
              </p:nvSpPr>
              <p:spPr bwMode="auto">
                <a:xfrm>
                  <a:off x="2124074" y="1320525"/>
                  <a:ext cx="1250024" cy="554314"/>
                </a:xfrm>
                <a:prstGeom prst="rect">
                  <a:avLst/>
                </a:prstGeom>
                <a:solidFill>
                  <a:srgbClr val="CCFFCC"/>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FFFFFF"/>
                    </a:solidFill>
                    <a:latin typeface="Arial"/>
                    <a:sym typeface="American Typewriter" charset="0"/>
                  </a:endParaRPr>
                </a:p>
              </p:txBody>
            </p:sp>
            <p:sp>
              <p:nvSpPr>
                <p:cNvPr id="99" name="TextBox 81"/>
                <p:cNvSpPr txBox="1">
                  <a:spLocks noChangeArrowheads="1"/>
                </p:cNvSpPr>
                <p:nvPr/>
              </p:nvSpPr>
              <p:spPr bwMode="auto">
                <a:xfrm>
                  <a:off x="2166474" y="1386666"/>
                  <a:ext cx="1324441" cy="48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kumimoji="0" lang="en-US" sz="1000" kern="0" dirty="0">
                      <a:solidFill>
                        <a:srgbClr val="192D5E"/>
                      </a:solidFill>
                      <a:latin typeface="Arial Rounded MT Bold" charset="0"/>
                      <a:cs typeface="Arial Rounded MT Bold" charset="0"/>
                      <a:sym typeface="American Typewriter" charset="0"/>
                    </a:rPr>
                    <a:t>Energy Resources</a:t>
                  </a:r>
                </a:p>
                <a:p>
                  <a:pPr defTabSz="685800" eaLnBrk="1" fontAlgn="base" hangingPunct="1">
                    <a:spcBef>
                      <a:spcPct val="0"/>
                    </a:spcBef>
                    <a:spcAft>
                      <a:spcPct val="0"/>
                    </a:spcAft>
                    <a:defRPr/>
                  </a:pPr>
                  <a:r>
                    <a:rPr kumimoji="0" lang="en-US" sz="1000" kern="0" dirty="0">
                      <a:solidFill>
                        <a:srgbClr val="192D5E"/>
                      </a:solidFill>
                      <a:latin typeface="Arial Rounded MT Bold" charset="0"/>
                      <a:cs typeface="Arial Rounded MT Bold" charset="0"/>
                      <a:sym typeface="American Typewriter" charset="0"/>
                    </a:rPr>
                    <a:t>Natural resource use  and depletion</a:t>
                  </a:r>
                </a:p>
              </p:txBody>
            </p:sp>
          </p:grpSp>
          <p:grpSp>
            <p:nvGrpSpPr>
              <p:cNvPr id="36" name="Group 35"/>
              <p:cNvGrpSpPr>
                <a:grpSpLocks/>
              </p:cNvGrpSpPr>
              <p:nvPr/>
            </p:nvGrpSpPr>
            <p:grpSpPr bwMode="auto">
              <a:xfrm>
                <a:off x="4283287" y="32714759"/>
                <a:ext cx="3723112" cy="1393565"/>
                <a:chOff x="1908175" y="4366201"/>
                <a:chExt cx="1765300" cy="591268"/>
              </a:xfrm>
            </p:grpSpPr>
            <p:sp>
              <p:nvSpPr>
                <p:cNvPr id="95" name="Rectangle 94"/>
                <p:cNvSpPr/>
                <p:nvPr/>
              </p:nvSpPr>
              <p:spPr bwMode="auto">
                <a:xfrm>
                  <a:off x="1908175" y="4366201"/>
                  <a:ext cx="1582738" cy="576263"/>
                </a:xfrm>
                <a:prstGeom prst="rect">
                  <a:avLst/>
                </a:prstGeom>
                <a:solidFill>
                  <a:srgbClr val="FFB7BD"/>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192D5E"/>
                    </a:solidFill>
                    <a:latin typeface="Arial"/>
                    <a:sym typeface="American Typewriter" charset="0"/>
                  </a:endParaRPr>
                </a:p>
              </p:txBody>
            </p:sp>
            <p:sp>
              <p:nvSpPr>
                <p:cNvPr id="96" name="TextBox 83"/>
                <p:cNvSpPr txBox="1">
                  <a:spLocks noChangeArrowheads="1"/>
                </p:cNvSpPr>
                <p:nvPr/>
              </p:nvSpPr>
              <p:spPr bwMode="auto">
                <a:xfrm>
                  <a:off x="1946275" y="4470830"/>
                  <a:ext cx="1727200" cy="48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kumimoji="0" lang="en-US" sz="1000" kern="0" dirty="0">
                      <a:solidFill>
                        <a:srgbClr val="192D5E"/>
                      </a:solidFill>
                      <a:latin typeface="Arial Rounded MT Bold" charset="0"/>
                      <a:cs typeface="Arial Rounded MT Bold" charset="0"/>
                      <a:sym typeface="American Typewriter" charset="0"/>
                    </a:rPr>
                    <a:t>E3ME</a:t>
                  </a:r>
                  <a:br>
                    <a:rPr kumimoji="0" lang="en-US" sz="1000" kern="0" dirty="0">
                      <a:solidFill>
                        <a:srgbClr val="192D5E"/>
                      </a:solidFill>
                      <a:latin typeface="Arial Rounded MT Bold" charset="0"/>
                      <a:cs typeface="Arial Rounded MT Bold" charset="0"/>
                      <a:sym typeface="American Typewriter" charset="0"/>
                    </a:rPr>
                  </a:br>
                  <a:r>
                    <a:rPr kumimoji="0" lang="en-US" sz="1000" kern="0" dirty="0" err="1">
                      <a:solidFill>
                        <a:srgbClr val="192D5E"/>
                      </a:solidFill>
                      <a:latin typeface="Arial Rounded MT Bold" charset="0"/>
                      <a:cs typeface="Arial Rounded MT Bold" charset="0"/>
                      <a:sym typeface="American Typewriter" charset="0"/>
                    </a:rPr>
                    <a:t>Macroeconometric</a:t>
                  </a:r>
                  <a:r>
                    <a:rPr kumimoji="0" lang="en-US" sz="1000" kern="0" dirty="0">
                      <a:solidFill>
                        <a:srgbClr val="192D5E"/>
                      </a:solidFill>
                      <a:latin typeface="Arial Rounded MT Bold" charset="0"/>
                      <a:cs typeface="Arial Rounded MT Bold" charset="0"/>
                      <a:sym typeface="American Typewriter" charset="0"/>
                    </a:rPr>
                    <a:t> model of the global economy</a:t>
                  </a:r>
                </a:p>
              </p:txBody>
            </p:sp>
          </p:grpSp>
          <p:grpSp>
            <p:nvGrpSpPr>
              <p:cNvPr id="37" name="Group 36"/>
              <p:cNvGrpSpPr>
                <a:grpSpLocks/>
              </p:cNvGrpSpPr>
              <p:nvPr/>
            </p:nvGrpSpPr>
            <p:grpSpPr bwMode="auto">
              <a:xfrm>
                <a:off x="10735120" y="32276992"/>
                <a:ext cx="1309114" cy="2544284"/>
                <a:chOff x="4967288" y="4294188"/>
                <a:chExt cx="620712" cy="1079500"/>
              </a:xfrm>
            </p:grpSpPr>
            <p:cxnSp>
              <p:nvCxnSpPr>
                <p:cNvPr id="92" name="Straight Arrow Connector 91"/>
                <p:cNvCxnSpPr/>
                <p:nvPr/>
              </p:nvCxnSpPr>
              <p:spPr bwMode="auto">
                <a:xfrm flipV="1">
                  <a:off x="4967288" y="4797425"/>
                  <a:ext cx="287337" cy="0"/>
                </a:xfrm>
                <a:prstGeom prst="straightConnector1">
                  <a:avLst/>
                </a:prstGeom>
                <a:noFill/>
                <a:ln w="25400" cap="flat" cmpd="sng" algn="ctr">
                  <a:solidFill>
                    <a:srgbClr val="000000">
                      <a:lumMod val="50000"/>
                    </a:srgbClr>
                  </a:solidFill>
                  <a:prstDash val="solid"/>
                  <a:tailEnd type="arrow"/>
                </a:ln>
                <a:effectLst>
                  <a:outerShdw blurRad="50800" dist="38100" dir="2700000" algn="tl" rotWithShape="0">
                    <a:srgbClr val="000000">
                      <a:alpha val="43000"/>
                    </a:srgbClr>
                  </a:outerShdw>
                </a:effectLst>
              </p:spPr>
            </p:cxnSp>
            <p:sp>
              <p:nvSpPr>
                <p:cNvPr id="93" name="Rectangle 92"/>
                <p:cNvSpPr/>
                <p:nvPr/>
              </p:nvSpPr>
              <p:spPr bwMode="auto">
                <a:xfrm rot="16200000">
                  <a:off x="4903788" y="4689475"/>
                  <a:ext cx="1079500" cy="288925"/>
                </a:xfrm>
                <a:prstGeom prst="rect">
                  <a:avLst/>
                </a:prstGeom>
                <a:solidFill>
                  <a:srgbClr val="C0C0C0"/>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FFFFFF"/>
                    </a:solidFill>
                    <a:latin typeface="Arial"/>
                    <a:sym typeface="American Typewriter" charset="0"/>
                  </a:endParaRPr>
                </a:p>
              </p:txBody>
            </p:sp>
            <p:sp>
              <p:nvSpPr>
                <p:cNvPr id="94" name="Rectangle 5"/>
                <p:cNvSpPr txBox="1">
                  <a:spLocks noChangeArrowheads="1"/>
                </p:cNvSpPr>
                <p:nvPr/>
              </p:nvSpPr>
              <p:spPr bwMode="auto">
                <a:xfrm rot="16200000">
                  <a:off x="4964732" y="4761530"/>
                  <a:ext cx="992982" cy="23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defTabSz="685800" eaLnBrk="1" hangingPunct="1">
                    <a:spcAft>
                      <a:spcPts val="640"/>
                    </a:spcAft>
                    <a:buNone/>
                    <a:defRPr/>
                  </a:pPr>
                  <a:r>
                    <a:rPr kumimoji="0" lang="en-GB" sz="1050" kern="0" dirty="0">
                      <a:solidFill>
                        <a:srgbClr val="000000"/>
                      </a:solidFill>
                      <a:latin typeface="Arial Rounded MT Bold"/>
                      <a:ea typeface="ＭＳ Ｐゴシック" charset="0"/>
                      <a:cs typeface="Arial Rounded MT Bold"/>
                      <a:sym typeface="American Typewriter" charset="0"/>
                    </a:rPr>
                    <a:t>Concentrations</a:t>
                  </a:r>
                </a:p>
              </p:txBody>
            </p:sp>
          </p:grpSp>
          <p:cxnSp>
            <p:nvCxnSpPr>
              <p:cNvPr id="38" name="Straight Connector 37"/>
              <p:cNvCxnSpPr/>
              <p:nvPr/>
            </p:nvCxnSpPr>
            <p:spPr bwMode="auto">
              <a:xfrm>
                <a:off x="5193975" y="31764393"/>
                <a:ext cx="0" cy="849343"/>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sp>
            <p:nvSpPr>
              <p:cNvPr id="39" name="Rectangle 38"/>
              <p:cNvSpPr/>
              <p:nvPr/>
            </p:nvSpPr>
            <p:spPr bwMode="auto">
              <a:xfrm>
                <a:off x="8806600" y="31502482"/>
                <a:ext cx="2215552" cy="797945"/>
              </a:xfrm>
              <a:prstGeom prst="rect">
                <a:avLst/>
              </a:prstGeom>
              <a:solidFill>
                <a:srgbClr val="4A4A4A"/>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192D5E"/>
                  </a:solidFill>
                  <a:latin typeface="Arial"/>
                  <a:sym typeface="American Typewriter" charset="0"/>
                </a:endParaRPr>
              </a:p>
            </p:txBody>
          </p:sp>
          <p:sp>
            <p:nvSpPr>
              <p:cNvPr id="40" name="TextBox 39"/>
              <p:cNvSpPr txBox="1"/>
              <p:nvPr/>
            </p:nvSpPr>
            <p:spPr bwMode="auto">
              <a:xfrm>
                <a:off x="8829107" y="31470582"/>
                <a:ext cx="2413996" cy="860223"/>
              </a:xfrm>
              <a:prstGeom prst="rect">
                <a:avLst/>
              </a:prstGeom>
              <a:noFill/>
            </p:spPr>
            <p:txBody>
              <a:bodyPr>
                <a:spAutoFit/>
              </a:bodyPr>
              <a:lstStyle/>
              <a:p>
                <a:pPr defTabSz="685800" fontAlgn="base">
                  <a:spcBef>
                    <a:spcPct val="0"/>
                  </a:spcBef>
                  <a:spcAft>
                    <a:spcPct val="0"/>
                  </a:spcAft>
                  <a:defRPr/>
                </a:pPr>
                <a:r>
                  <a:rPr kumimoji="0" lang="en-US" sz="1050" kern="0" dirty="0" smtClean="0">
                    <a:solidFill>
                      <a:srgbClr val="FFFFFF"/>
                    </a:solidFill>
                    <a:latin typeface="Arial Rounded MT Bold"/>
                    <a:ea typeface="ヒラギノ明朝 ProN W3" charset="-128"/>
                    <a:cs typeface="Arial Rounded MT Bold"/>
                    <a:sym typeface="American Typewriter" charset="0"/>
                  </a:rPr>
                  <a:t>GHG emission</a:t>
                </a:r>
              </a:p>
              <a:p>
                <a:pPr defTabSz="685800" fontAlgn="base">
                  <a:spcBef>
                    <a:spcPct val="0"/>
                  </a:spcBef>
                  <a:spcAft>
                    <a:spcPct val="0"/>
                  </a:spcAft>
                  <a:defRPr/>
                </a:pPr>
                <a:r>
                  <a:rPr kumimoji="0" lang="en-US" sz="1050" kern="0" dirty="0" err="1" smtClean="0">
                    <a:solidFill>
                      <a:srgbClr val="FFFFFF"/>
                    </a:solidFill>
                    <a:latin typeface="Arial Rounded MT Bold"/>
                    <a:ea typeface="ヒラギノ明朝 ProN W3" charset="-128"/>
                    <a:cs typeface="Arial Rounded MT Bold"/>
                    <a:sym typeface="American Typewriter" charset="0"/>
                  </a:rPr>
                  <a:t>Env</a:t>
                </a:r>
                <a:r>
                  <a:rPr kumimoji="0" lang="en-US" sz="1050" kern="0" dirty="0">
                    <a:solidFill>
                      <a:srgbClr val="FFFFFF"/>
                    </a:solidFill>
                    <a:latin typeface="Arial Rounded MT Bold"/>
                    <a:ea typeface="ヒラギノ明朝 ProN W3" charset="-128"/>
                    <a:cs typeface="Arial Rounded MT Bold"/>
                    <a:sym typeface="American Typewriter" charset="0"/>
                  </a:rPr>
                  <a:t>. Impacts</a:t>
                </a:r>
              </a:p>
            </p:txBody>
          </p:sp>
          <p:grpSp>
            <p:nvGrpSpPr>
              <p:cNvPr id="41" name="Group 40"/>
              <p:cNvGrpSpPr>
                <a:grpSpLocks/>
              </p:cNvGrpSpPr>
              <p:nvPr/>
            </p:nvGrpSpPr>
            <p:grpSpPr bwMode="auto">
              <a:xfrm>
                <a:off x="8896999" y="32104876"/>
                <a:ext cx="1902816" cy="1987981"/>
                <a:chOff x="4095750" y="4221163"/>
                <a:chExt cx="901628" cy="843470"/>
              </a:xfrm>
            </p:grpSpPr>
            <p:sp>
              <p:nvSpPr>
                <p:cNvPr id="89" name="Rectangle 88"/>
                <p:cNvSpPr/>
                <p:nvPr/>
              </p:nvSpPr>
              <p:spPr bwMode="auto">
                <a:xfrm>
                  <a:off x="4095750" y="4543425"/>
                  <a:ext cx="813860" cy="503238"/>
                </a:xfrm>
                <a:prstGeom prst="rect">
                  <a:avLst/>
                </a:prstGeom>
                <a:solidFill>
                  <a:srgbClr val="008000"/>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FFFFFF"/>
                    </a:solidFill>
                    <a:latin typeface="Arial"/>
                    <a:sym typeface="American Typewriter" charset="0"/>
                  </a:endParaRPr>
                </a:p>
              </p:txBody>
            </p:sp>
            <p:sp>
              <p:nvSpPr>
                <p:cNvPr id="90" name="Rectangle 5"/>
                <p:cNvSpPr txBox="1">
                  <a:spLocks noChangeArrowheads="1"/>
                </p:cNvSpPr>
                <p:nvPr/>
              </p:nvSpPr>
              <p:spPr bwMode="auto">
                <a:xfrm>
                  <a:off x="4159722" y="4621720"/>
                  <a:ext cx="837656"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defTabSz="685800" eaLnBrk="1" hangingPunct="1">
                    <a:spcAft>
                      <a:spcPts val="640"/>
                    </a:spcAft>
                    <a:buNone/>
                    <a:defRPr/>
                  </a:pPr>
                  <a:r>
                    <a:rPr kumimoji="0" lang="en-GB" sz="825" kern="0" dirty="0" smtClean="0">
                      <a:solidFill>
                        <a:srgbClr val="FFFFFF"/>
                      </a:solidFill>
                      <a:latin typeface="Arial Rounded MT Bold"/>
                      <a:ea typeface="ＭＳ Ｐゴシック" charset="0"/>
                      <a:cs typeface="Arial Rounded MT Bold"/>
                      <a:sym typeface="American Typewriter" charset="0"/>
                    </a:rPr>
                    <a:t>Climate Change/</a:t>
                  </a:r>
                </a:p>
                <a:p>
                  <a:pPr marL="0" indent="0" defTabSz="685800" eaLnBrk="1" hangingPunct="1">
                    <a:spcAft>
                      <a:spcPts val="640"/>
                    </a:spcAft>
                    <a:buNone/>
                    <a:defRPr/>
                  </a:pPr>
                  <a:r>
                    <a:rPr kumimoji="0" lang="en-GB" sz="825" kern="0" dirty="0" smtClean="0">
                      <a:solidFill>
                        <a:srgbClr val="FFFFFF"/>
                      </a:solidFill>
                      <a:latin typeface="Arial Rounded MT Bold"/>
                      <a:ea typeface="ＭＳ Ｐゴシック" charset="0"/>
                      <a:cs typeface="Arial Rounded MT Bold"/>
                      <a:sym typeface="American Typewriter" charset="0"/>
                    </a:rPr>
                    <a:t>GENIE1</a:t>
                  </a:r>
                  <a:r>
                    <a:rPr kumimoji="0" lang="en-GB" sz="825" kern="0" dirty="0">
                      <a:solidFill>
                        <a:srgbClr val="FFFFFF"/>
                      </a:solidFill>
                      <a:latin typeface="Arial Rounded MT Bold"/>
                      <a:ea typeface="ＭＳ Ｐゴシック" charset="0"/>
                      <a:cs typeface="Arial Rounded MT Bold"/>
                      <a:sym typeface="American Typewriter" charset="0"/>
                    </a:rPr>
                    <a:t/>
                  </a:r>
                  <a:br>
                    <a:rPr kumimoji="0" lang="en-GB" sz="825" kern="0" dirty="0">
                      <a:solidFill>
                        <a:srgbClr val="FFFFFF"/>
                      </a:solidFill>
                      <a:latin typeface="Arial Rounded MT Bold"/>
                      <a:ea typeface="ＭＳ Ｐゴシック" charset="0"/>
                      <a:cs typeface="Arial Rounded MT Bold"/>
                      <a:sym typeface="American Typewriter" charset="0"/>
                    </a:rPr>
                  </a:br>
                  <a:r>
                    <a:rPr kumimoji="0" lang="en-GB" sz="825" kern="0" dirty="0">
                      <a:solidFill>
                        <a:srgbClr val="FFFFFF"/>
                      </a:solidFill>
                      <a:latin typeface="Arial Rounded MT Bold"/>
                      <a:ea typeface="ＭＳ Ｐゴシック" charset="0"/>
                      <a:cs typeface="Arial Rounded MT Bold"/>
                      <a:sym typeface="American Typewriter" charset="0"/>
                    </a:rPr>
                    <a:t>Carbon cycle </a:t>
                  </a:r>
                  <a:br>
                    <a:rPr kumimoji="0" lang="en-GB" sz="825" kern="0" dirty="0">
                      <a:solidFill>
                        <a:srgbClr val="FFFFFF"/>
                      </a:solidFill>
                      <a:latin typeface="Arial Rounded MT Bold"/>
                      <a:ea typeface="ＭＳ Ｐゴシック" charset="0"/>
                      <a:cs typeface="Arial Rounded MT Bold"/>
                      <a:sym typeface="American Typewriter" charset="0"/>
                    </a:rPr>
                  </a:br>
                  <a:endParaRPr kumimoji="0" lang="en-GB" sz="825" kern="0" dirty="0">
                    <a:solidFill>
                      <a:srgbClr val="FFFFFF"/>
                    </a:solidFill>
                    <a:latin typeface="Arial Rounded MT Bold"/>
                    <a:ea typeface="ＭＳ Ｐゴシック" charset="0"/>
                    <a:cs typeface="Arial Rounded MT Bold"/>
                    <a:sym typeface="American Typewriter" charset="0"/>
                  </a:endParaRPr>
                </a:p>
              </p:txBody>
            </p:sp>
            <p:cxnSp>
              <p:nvCxnSpPr>
                <p:cNvPr id="91" name="Straight Connector 90"/>
                <p:cNvCxnSpPr/>
                <p:nvPr/>
              </p:nvCxnSpPr>
              <p:spPr bwMode="auto">
                <a:xfrm>
                  <a:off x="4500300" y="4221163"/>
                  <a:ext cx="0" cy="287337"/>
                </a:xfrm>
                <a:prstGeom prst="line">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grpSp>
          <p:grpSp>
            <p:nvGrpSpPr>
              <p:cNvPr id="42" name="Group 41"/>
              <p:cNvGrpSpPr>
                <a:grpSpLocks/>
              </p:cNvGrpSpPr>
              <p:nvPr/>
            </p:nvGrpSpPr>
            <p:grpSpPr bwMode="auto">
              <a:xfrm>
                <a:off x="12198247" y="32864422"/>
                <a:ext cx="3769986" cy="1298335"/>
                <a:chOff x="5661025" y="4543425"/>
                <a:chExt cx="1787525" cy="550863"/>
              </a:xfrm>
            </p:grpSpPr>
            <p:sp>
              <p:nvSpPr>
                <p:cNvPr id="86" name="Rectangle 85"/>
                <p:cNvSpPr/>
                <p:nvPr/>
              </p:nvSpPr>
              <p:spPr bwMode="auto">
                <a:xfrm>
                  <a:off x="6008688" y="4543425"/>
                  <a:ext cx="1439862" cy="550863"/>
                </a:xfrm>
                <a:prstGeom prst="rect">
                  <a:avLst/>
                </a:prstGeom>
                <a:solidFill>
                  <a:srgbClr val="4BFFBF"/>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FFFFFF"/>
                    </a:solidFill>
                    <a:latin typeface="Arial"/>
                    <a:sym typeface="American Typewriter" charset="0"/>
                  </a:endParaRPr>
                </a:p>
              </p:txBody>
            </p:sp>
            <p:sp>
              <p:nvSpPr>
                <p:cNvPr id="87" name="Rectangle 5"/>
                <p:cNvSpPr txBox="1">
                  <a:spLocks noChangeArrowheads="1"/>
                </p:cNvSpPr>
                <p:nvPr/>
              </p:nvSpPr>
              <p:spPr bwMode="auto">
                <a:xfrm>
                  <a:off x="6175545" y="4614860"/>
                  <a:ext cx="1220788"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defTabSz="685800" eaLnBrk="1" hangingPunct="1">
                    <a:spcAft>
                      <a:spcPts val="640"/>
                    </a:spcAft>
                    <a:buNone/>
                    <a:defRPr/>
                  </a:pPr>
                  <a:r>
                    <a:rPr kumimoji="0" lang="en-GB" sz="1000" kern="0" dirty="0">
                      <a:solidFill>
                        <a:srgbClr val="192D5E"/>
                      </a:solidFill>
                      <a:latin typeface="Arial Rounded MT Bold"/>
                      <a:ea typeface="ＭＳ Ｐゴシック" charset="0"/>
                      <a:cs typeface="Arial Rounded MT Bold"/>
                      <a:sym typeface="American Typewriter" charset="0"/>
                    </a:rPr>
                    <a:t>GENIE1 - PLASIM</a:t>
                  </a:r>
                  <a:br>
                    <a:rPr kumimoji="0" lang="en-GB" sz="1000" kern="0" dirty="0">
                      <a:solidFill>
                        <a:srgbClr val="192D5E"/>
                      </a:solidFill>
                      <a:latin typeface="Arial Rounded MT Bold"/>
                      <a:ea typeface="ＭＳ Ｐゴシック" charset="0"/>
                      <a:cs typeface="Arial Rounded MT Bold"/>
                      <a:sym typeface="American Typewriter" charset="0"/>
                    </a:rPr>
                  </a:br>
                  <a:r>
                    <a:rPr kumimoji="0" lang="en-GB" sz="1000" kern="0" dirty="0">
                      <a:solidFill>
                        <a:srgbClr val="192D5E"/>
                      </a:solidFill>
                      <a:latin typeface="Arial Rounded MT Bold"/>
                      <a:ea typeface="ＭＳ Ｐゴシック" charset="0"/>
                      <a:cs typeface="Arial Rounded MT Bold"/>
                      <a:sym typeface="American Typewriter" charset="0"/>
                    </a:rPr>
                    <a:t>Climate system</a:t>
                  </a:r>
                </a:p>
              </p:txBody>
            </p:sp>
            <p:cxnSp>
              <p:nvCxnSpPr>
                <p:cNvPr id="88" name="Straight Arrow Connector 87"/>
                <p:cNvCxnSpPr/>
                <p:nvPr/>
              </p:nvCxnSpPr>
              <p:spPr bwMode="auto">
                <a:xfrm flipV="1">
                  <a:off x="5661025" y="4797425"/>
                  <a:ext cx="287338" cy="0"/>
                </a:xfrm>
                <a:prstGeom prst="straightConnector1">
                  <a:avLst/>
                </a:prstGeom>
                <a:noFill/>
                <a:ln w="25400" cap="flat" cmpd="sng" algn="ctr">
                  <a:solidFill>
                    <a:srgbClr val="000000">
                      <a:lumMod val="50000"/>
                    </a:srgbClr>
                  </a:solidFill>
                  <a:prstDash val="solid"/>
                  <a:tailEnd type="arrow"/>
                </a:ln>
                <a:effectLst>
                  <a:outerShdw blurRad="50800" dist="38100" dir="2700000" algn="tl" rotWithShape="0">
                    <a:srgbClr val="000000">
                      <a:alpha val="43000"/>
                    </a:srgbClr>
                  </a:outerShdw>
                </a:effectLst>
              </p:spPr>
            </p:cxnSp>
          </p:grpSp>
          <p:cxnSp>
            <p:nvCxnSpPr>
              <p:cNvPr id="43" name="Straight Connector 42"/>
              <p:cNvCxnSpPr/>
              <p:nvPr/>
            </p:nvCxnSpPr>
            <p:spPr bwMode="auto">
              <a:xfrm>
                <a:off x="3218583" y="28539139"/>
                <a:ext cx="5922829" cy="0"/>
              </a:xfrm>
              <a:prstGeom prst="line">
                <a:avLst/>
              </a:prstGeom>
              <a:noFill/>
              <a:ln w="25400" cap="flat" cmpd="sng" algn="ctr">
                <a:solidFill>
                  <a:srgbClr val="63F5FF"/>
                </a:solidFill>
                <a:prstDash val="solid"/>
              </a:ln>
              <a:effectLst>
                <a:outerShdw blurRad="40000" dist="20000" dir="5400000" rotWithShape="0">
                  <a:srgbClr val="000000">
                    <a:alpha val="38000"/>
                  </a:srgbClr>
                </a:outerShdw>
              </a:effectLst>
            </p:spPr>
          </p:cxnSp>
          <p:cxnSp>
            <p:nvCxnSpPr>
              <p:cNvPr id="44" name="Straight Connector 43"/>
              <p:cNvCxnSpPr/>
              <p:nvPr/>
            </p:nvCxnSpPr>
            <p:spPr bwMode="auto">
              <a:xfrm>
                <a:off x="9141412" y="28539139"/>
                <a:ext cx="0" cy="1021456"/>
              </a:xfrm>
              <a:prstGeom prst="line">
                <a:avLst/>
              </a:prstGeom>
              <a:noFill/>
              <a:ln w="25400" cap="flat" cmpd="sng" algn="ctr">
                <a:solidFill>
                  <a:srgbClr val="63F5FF"/>
                </a:solidFill>
                <a:prstDash val="solid"/>
                <a:tailEnd type="arrow"/>
              </a:ln>
              <a:effectLst>
                <a:outerShdw blurRad="40000" dist="20000" dir="5400000" rotWithShape="0">
                  <a:srgbClr val="000000">
                    <a:alpha val="38000"/>
                  </a:srgbClr>
                </a:outerShdw>
              </a:effectLst>
            </p:spPr>
          </p:cxnSp>
          <p:cxnSp>
            <p:nvCxnSpPr>
              <p:cNvPr id="45" name="Straight Connector 44"/>
              <p:cNvCxnSpPr/>
              <p:nvPr/>
            </p:nvCxnSpPr>
            <p:spPr bwMode="auto">
              <a:xfrm>
                <a:off x="6710675" y="28539139"/>
                <a:ext cx="0" cy="1021456"/>
              </a:xfrm>
              <a:prstGeom prst="line">
                <a:avLst/>
              </a:prstGeom>
              <a:noFill/>
              <a:ln w="25400" cap="flat" cmpd="sng" algn="ctr">
                <a:solidFill>
                  <a:srgbClr val="63F5FF"/>
                </a:solidFill>
                <a:prstDash val="solid"/>
                <a:tailEnd type="arrow"/>
              </a:ln>
              <a:effectLst>
                <a:outerShdw blurRad="40000" dist="20000" dir="5400000" rotWithShape="0">
                  <a:srgbClr val="000000">
                    <a:alpha val="38000"/>
                  </a:srgbClr>
                </a:outerShdw>
              </a:effectLst>
            </p:spPr>
          </p:cxnSp>
          <p:cxnSp>
            <p:nvCxnSpPr>
              <p:cNvPr id="46" name="Straight Connector 45"/>
              <p:cNvCxnSpPr/>
              <p:nvPr/>
            </p:nvCxnSpPr>
            <p:spPr bwMode="auto">
              <a:xfrm flipH="1">
                <a:off x="3965194" y="28539139"/>
                <a:ext cx="13414" cy="724944"/>
              </a:xfrm>
              <a:prstGeom prst="line">
                <a:avLst/>
              </a:prstGeom>
              <a:noFill/>
              <a:ln w="25400" cap="flat" cmpd="sng" algn="ctr">
                <a:solidFill>
                  <a:srgbClr val="63F5FF"/>
                </a:solidFill>
                <a:prstDash val="solid"/>
                <a:tailEnd type="arrow"/>
              </a:ln>
              <a:effectLst>
                <a:outerShdw blurRad="40000" dist="20000" dir="5400000" rotWithShape="0">
                  <a:srgbClr val="000000">
                    <a:alpha val="38000"/>
                  </a:srgbClr>
                </a:outerShdw>
              </a:effectLst>
            </p:spPr>
          </p:cxnSp>
          <p:cxnSp>
            <p:nvCxnSpPr>
              <p:cNvPr id="47" name="Straight Connector 46"/>
              <p:cNvCxnSpPr/>
              <p:nvPr/>
            </p:nvCxnSpPr>
            <p:spPr bwMode="auto">
              <a:xfrm>
                <a:off x="1852549" y="28879625"/>
                <a:ext cx="0" cy="680970"/>
              </a:xfrm>
              <a:prstGeom prst="line">
                <a:avLst/>
              </a:prstGeom>
              <a:noFill/>
              <a:ln w="25400" cap="flat" cmpd="sng" algn="ctr">
                <a:solidFill>
                  <a:srgbClr val="63F5FF"/>
                </a:solidFill>
                <a:prstDash val="solid"/>
                <a:tailEnd type="arrow"/>
              </a:ln>
              <a:effectLst>
                <a:outerShdw blurRad="40000" dist="20000" dir="5400000" rotWithShape="0">
                  <a:srgbClr val="000000">
                    <a:alpha val="38000"/>
                  </a:srgbClr>
                </a:outerShdw>
              </a:effectLst>
            </p:spPr>
          </p:cxnSp>
          <p:cxnSp>
            <p:nvCxnSpPr>
              <p:cNvPr id="48" name="Straight Connector 47"/>
              <p:cNvCxnSpPr/>
              <p:nvPr/>
            </p:nvCxnSpPr>
            <p:spPr bwMode="auto">
              <a:xfrm>
                <a:off x="1547871" y="27693539"/>
                <a:ext cx="3190759" cy="0"/>
              </a:xfrm>
              <a:prstGeom prst="line">
                <a:avLst/>
              </a:prstGeom>
              <a:noFill/>
              <a:ln w="25400" cap="flat" cmpd="sng" algn="ctr">
                <a:solidFill>
                  <a:srgbClr val="63F5FF"/>
                </a:solidFill>
                <a:prstDash val="solid"/>
                <a:tailEnd type="arrow"/>
              </a:ln>
              <a:effectLst>
                <a:outerShdw blurRad="40000" dist="20000" dir="5400000" rotWithShape="0">
                  <a:srgbClr val="000000">
                    <a:alpha val="38000"/>
                  </a:srgbClr>
                </a:outerShdw>
              </a:effectLst>
            </p:spPr>
          </p:cxnSp>
          <p:cxnSp>
            <p:nvCxnSpPr>
              <p:cNvPr id="49" name="Straight Connector 48"/>
              <p:cNvCxnSpPr/>
              <p:nvPr/>
            </p:nvCxnSpPr>
            <p:spPr bwMode="auto">
              <a:xfrm>
                <a:off x="1547871" y="27693539"/>
                <a:ext cx="0" cy="340486"/>
              </a:xfrm>
              <a:prstGeom prst="line">
                <a:avLst/>
              </a:prstGeom>
              <a:noFill/>
              <a:ln w="25400" cap="flat" cmpd="sng" algn="ctr">
                <a:solidFill>
                  <a:srgbClr val="63F5FF"/>
                </a:solidFill>
                <a:prstDash val="solid"/>
              </a:ln>
              <a:effectLst>
                <a:outerShdw blurRad="40000" dist="20000" dir="5400000" rotWithShape="0">
                  <a:srgbClr val="000000">
                    <a:alpha val="38000"/>
                  </a:srgbClr>
                </a:outerShdw>
              </a:effectLst>
            </p:spPr>
          </p:cxnSp>
          <p:sp>
            <p:nvSpPr>
              <p:cNvPr id="50" name="Rectangle 49"/>
              <p:cNvSpPr/>
              <p:nvPr/>
            </p:nvSpPr>
            <p:spPr bwMode="auto">
              <a:xfrm>
                <a:off x="801241" y="27922479"/>
                <a:ext cx="2383861" cy="904764"/>
              </a:xfrm>
              <a:prstGeom prst="rect">
                <a:avLst/>
              </a:prstGeom>
              <a:solidFill>
                <a:srgbClr val="63F5FF"/>
              </a:solidFill>
              <a:ln w="9525" cap="flat" cmpd="sng" algn="ctr">
                <a:noFill/>
                <a:prstDash val="solid"/>
              </a:ln>
              <a:effectLst>
                <a:outerShdw blurRad="50800" dist="38100" dir="2700000" algn="tl" rotWithShape="0">
                  <a:srgbClr val="000000">
                    <a:alpha val="43000"/>
                  </a:srgbClr>
                </a:outerShdw>
              </a:effectLst>
            </p:spPr>
            <p:txBody>
              <a:bodyPr anchor="ctr"/>
              <a:lstStyle/>
              <a:p>
                <a:pPr algn="ctr" defTabSz="685800" fontAlgn="base">
                  <a:spcBef>
                    <a:spcPct val="0"/>
                  </a:spcBef>
                  <a:spcAft>
                    <a:spcPct val="0"/>
                  </a:spcAft>
                  <a:defRPr/>
                </a:pPr>
                <a:endParaRPr kumimoji="0" lang="en-US" sz="825" kern="0">
                  <a:solidFill>
                    <a:srgbClr val="FFFFFF"/>
                  </a:solidFill>
                  <a:latin typeface="Arial"/>
                  <a:sym typeface="American Typewriter" charset="0"/>
                </a:endParaRPr>
              </a:p>
            </p:txBody>
          </p:sp>
          <p:sp>
            <p:nvSpPr>
              <p:cNvPr id="51" name="TextBox 82"/>
              <p:cNvSpPr txBox="1">
                <a:spLocks noChangeArrowheads="1"/>
              </p:cNvSpPr>
              <p:nvPr/>
            </p:nvSpPr>
            <p:spPr bwMode="auto">
              <a:xfrm>
                <a:off x="846351" y="27912219"/>
                <a:ext cx="2413998" cy="86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defRPr/>
                </a:pPr>
                <a:r>
                  <a:rPr kumimoji="0" lang="en-US" altLang="ja-JP" sz="1050" kern="0" dirty="0" smtClean="0">
                    <a:solidFill>
                      <a:srgbClr val="192D5E"/>
                    </a:solidFill>
                    <a:latin typeface="Arial Rounded MT Bold" charset="0"/>
                    <a:cs typeface="Arial Rounded MT Bold" charset="0"/>
                    <a:sym typeface="American Typewriter" charset="0"/>
                  </a:rPr>
                  <a:t>Energy </a:t>
                </a:r>
                <a:r>
                  <a:rPr kumimoji="0" lang="en-US" sz="1050" kern="0" dirty="0" smtClean="0">
                    <a:solidFill>
                      <a:srgbClr val="192D5E"/>
                    </a:solidFill>
                    <a:latin typeface="Arial Rounded MT Bold" charset="0"/>
                    <a:cs typeface="Arial Rounded MT Bold" charset="0"/>
                    <a:sym typeface="American Typewriter" charset="0"/>
                  </a:rPr>
                  <a:t>Policy</a:t>
                </a:r>
                <a:endParaRPr kumimoji="0" lang="en-US" sz="1050" kern="0" dirty="0">
                  <a:solidFill>
                    <a:srgbClr val="192D5E"/>
                  </a:solidFill>
                  <a:latin typeface="Arial Rounded MT Bold" charset="0"/>
                  <a:cs typeface="Arial Rounded MT Bold" charset="0"/>
                  <a:sym typeface="American Typewriter" charset="0"/>
                </a:endParaRPr>
              </a:p>
              <a:p>
                <a:pPr defTabSz="685800" eaLnBrk="1" fontAlgn="base" hangingPunct="1">
                  <a:spcBef>
                    <a:spcPct val="0"/>
                  </a:spcBef>
                  <a:spcAft>
                    <a:spcPct val="0"/>
                  </a:spcAft>
                  <a:defRPr/>
                </a:pPr>
                <a:r>
                  <a:rPr kumimoji="0" lang="en-US" sz="1050" kern="0" dirty="0">
                    <a:solidFill>
                      <a:srgbClr val="192D5E"/>
                    </a:solidFill>
                    <a:latin typeface="Arial Rounded MT Bold" charset="0"/>
                    <a:cs typeface="Arial Rounded MT Bold" charset="0"/>
                    <a:sym typeface="American Typewriter" charset="0"/>
                  </a:rPr>
                  <a:t>assumptions</a:t>
                </a:r>
              </a:p>
            </p:txBody>
          </p:sp>
          <p:cxnSp>
            <p:nvCxnSpPr>
              <p:cNvPr id="52" name="Straight Connector 51"/>
              <p:cNvCxnSpPr/>
              <p:nvPr/>
            </p:nvCxnSpPr>
            <p:spPr bwMode="auto">
              <a:xfrm>
                <a:off x="1547871" y="33290963"/>
                <a:ext cx="2581401" cy="0"/>
              </a:xfrm>
              <a:prstGeom prst="line">
                <a:avLst/>
              </a:prstGeom>
              <a:noFill/>
              <a:ln w="25400" cap="flat" cmpd="sng" algn="ctr">
                <a:solidFill>
                  <a:srgbClr val="63F5FF"/>
                </a:solidFill>
                <a:prstDash val="solid"/>
                <a:tailEnd type="arrow"/>
              </a:ln>
              <a:effectLst>
                <a:outerShdw blurRad="40000" dist="20000" dir="5400000" rotWithShape="0">
                  <a:srgbClr val="000000">
                    <a:alpha val="38000"/>
                  </a:srgbClr>
                </a:outerShdw>
              </a:effectLst>
            </p:spPr>
          </p:cxnSp>
          <p:grpSp>
            <p:nvGrpSpPr>
              <p:cNvPr id="53" name="Group 52"/>
              <p:cNvGrpSpPr/>
              <p:nvPr/>
            </p:nvGrpSpPr>
            <p:grpSpPr>
              <a:xfrm>
                <a:off x="11223892" y="26421910"/>
                <a:ext cx="3146731" cy="2148948"/>
                <a:chOff x="18884655" y="10939165"/>
                <a:chExt cx="3358941" cy="2293869"/>
              </a:xfrm>
            </p:grpSpPr>
            <p:grpSp>
              <p:nvGrpSpPr>
                <p:cNvPr id="73" name="Group 72"/>
                <p:cNvGrpSpPr/>
                <p:nvPr/>
              </p:nvGrpSpPr>
              <p:grpSpPr>
                <a:xfrm>
                  <a:off x="18884655" y="11126878"/>
                  <a:ext cx="646879" cy="1813239"/>
                  <a:chOff x="18884655" y="11298618"/>
                  <a:chExt cx="646879" cy="1813239"/>
                </a:xfrm>
              </p:grpSpPr>
              <p:cxnSp>
                <p:nvCxnSpPr>
                  <p:cNvPr id="80" name="Straight Connector 79"/>
                  <p:cNvCxnSpPr/>
                  <p:nvPr/>
                </p:nvCxnSpPr>
                <p:spPr bwMode="auto">
                  <a:xfrm>
                    <a:off x="18884655" y="13111857"/>
                    <a:ext cx="646879" cy="0"/>
                  </a:xfrm>
                  <a:prstGeom prst="line">
                    <a:avLst/>
                  </a:prstGeom>
                  <a:noFill/>
                  <a:ln w="25400" cap="flat" cmpd="sng" algn="ctr">
                    <a:solidFill>
                      <a:srgbClr val="5FA308"/>
                    </a:solidFill>
                    <a:prstDash val="solid"/>
                    <a:tailEnd type="arrow"/>
                  </a:ln>
                  <a:effectLst>
                    <a:outerShdw blurRad="40000" dist="20000" dir="5400000" rotWithShape="0">
                      <a:srgbClr val="000000">
                        <a:alpha val="38000"/>
                      </a:srgbClr>
                    </a:outerShdw>
                  </a:effectLst>
                </p:spPr>
              </p:cxnSp>
              <p:cxnSp>
                <p:nvCxnSpPr>
                  <p:cNvPr id="81" name="Straight Connector 80"/>
                  <p:cNvCxnSpPr/>
                  <p:nvPr/>
                </p:nvCxnSpPr>
                <p:spPr bwMode="auto">
                  <a:xfrm>
                    <a:off x="18884655" y="11662063"/>
                    <a:ext cx="646879" cy="0"/>
                  </a:xfrm>
                  <a:prstGeom prst="line">
                    <a:avLst/>
                  </a:prstGeom>
                  <a:noFill/>
                  <a:ln w="25400" cap="flat" cmpd="sng" algn="ctr">
                    <a:solidFill>
                      <a:srgbClr val="BE311A">
                        <a:lumMod val="75000"/>
                      </a:srgbClr>
                    </a:solidFill>
                    <a:prstDash val="solid"/>
                    <a:tailEnd type="arrow"/>
                  </a:ln>
                  <a:effectLst>
                    <a:outerShdw blurRad="40000" dist="20000" dir="5400000" rotWithShape="0">
                      <a:srgbClr val="000000">
                        <a:alpha val="38000"/>
                      </a:srgbClr>
                    </a:outerShdw>
                  </a:effectLst>
                </p:spPr>
              </p:cxnSp>
              <p:cxnSp>
                <p:nvCxnSpPr>
                  <p:cNvPr id="82" name="Straight Connector 81"/>
                  <p:cNvCxnSpPr/>
                  <p:nvPr/>
                </p:nvCxnSpPr>
                <p:spPr bwMode="auto">
                  <a:xfrm>
                    <a:off x="18884655" y="12025511"/>
                    <a:ext cx="646879" cy="0"/>
                  </a:xfrm>
                  <a:prstGeom prst="line">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p:spPr>
              </p:cxnSp>
              <p:cxnSp>
                <p:nvCxnSpPr>
                  <p:cNvPr id="83" name="Straight Connector 82"/>
                  <p:cNvCxnSpPr/>
                  <p:nvPr/>
                </p:nvCxnSpPr>
                <p:spPr bwMode="auto">
                  <a:xfrm>
                    <a:off x="18884655" y="11298618"/>
                    <a:ext cx="646879" cy="0"/>
                  </a:xfrm>
                  <a:prstGeom prst="line">
                    <a:avLst/>
                  </a:prstGeom>
                  <a:noFill/>
                  <a:ln w="25400" cap="flat" cmpd="sng" algn="ctr">
                    <a:solidFill>
                      <a:srgbClr val="000000">
                        <a:lumMod val="60000"/>
                        <a:lumOff val="40000"/>
                      </a:srgbClr>
                    </a:solidFill>
                    <a:prstDash val="solid"/>
                    <a:tailEnd type="arrow"/>
                  </a:ln>
                  <a:effectLst>
                    <a:outerShdw blurRad="40000" dist="20000" dir="5400000" rotWithShape="0">
                      <a:srgbClr val="000000">
                        <a:alpha val="38000"/>
                      </a:srgbClr>
                    </a:outerShdw>
                  </a:effectLst>
                </p:spPr>
              </p:cxnSp>
              <p:cxnSp>
                <p:nvCxnSpPr>
                  <p:cNvPr id="84" name="Straight Arrow Connector 83"/>
                  <p:cNvCxnSpPr/>
                  <p:nvPr/>
                </p:nvCxnSpPr>
                <p:spPr bwMode="auto">
                  <a:xfrm flipV="1">
                    <a:off x="18884655" y="12384964"/>
                    <a:ext cx="646879" cy="3993"/>
                  </a:xfrm>
                  <a:prstGeom prst="straightConnector1">
                    <a:avLst/>
                  </a:prstGeom>
                  <a:noFill/>
                  <a:ln w="25400" cap="flat" cmpd="sng" algn="ctr">
                    <a:solidFill>
                      <a:srgbClr val="000000">
                        <a:lumMod val="50000"/>
                      </a:srgbClr>
                    </a:solidFill>
                    <a:prstDash val="solid"/>
                    <a:tailEnd type="arrow"/>
                  </a:ln>
                  <a:effectLst>
                    <a:outerShdw blurRad="50800" dist="38100" dir="2700000" algn="tl" rotWithShape="0">
                      <a:srgbClr val="000000">
                        <a:alpha val="43000"/>
                      </a:srgbClr>
                    </a:outerShdw>
                  </a:effectLst>
                </p:spPr>
              </p:cxnSp>
              <p:cxnSp>
                <p:nvCxnSpPr>
                  <p:cNvPr id="85" name="Straight Arrow Connector 84"/>
                  <p:cNvCxnSpPr/>
                  <p:nvPr/>
                </p:nvCxnSpPr>
                <p:spPr bwMode="auto">
                  <a:xfrm flipH="1" flipV="1">
                    <a:off x="18884655" y="12748409"/>
                    <a:ext cx="646879" cy="0"/>
                  </a:xfrm>
                  <a:prstGeom prst="straightConnector1">
                    <a:avLst/>
                  </a:prstGeom>
                  <a:noFill/>
                  <a:ln w="25400" cap="flat" cmpd="sng" algn="ctr">
                    <a:solidFill>
                      <a:srgbClr val="FF6600"/>
                    </a:solidFill>
                    <a:prstDash val="solid"/>
                    <a:headEnd type="arrow"/>
                    <a:tailEnd type="none"/>
                  </a:ln>
                  <a:effectLst>
                    <a:outerShdw blurRad="50800" dist="38100" dir="2700000" algn="tl" rotWithShape="0">
                      <a:srgbClr val="000000">
                        <a:alpha val="43000"/>
                      </a:srgbClr>
                    </a:outerShdw>
                  </a:effectLst>
                </p:spPr>
              </p:cxnSp>
            </p:grpSp>
            <p:sp>
              <p:nvSpPr>
                <p:cNvPr id="74" name="Rectangle 73"/>
                <p:cNvSpPr/>
                <p:nvPr/>
              </p:nvSpPr>
              <p:spPr bwMode="auto">
                <a:xfrm>
                  <a:off x="19531534" y="10939165"/>
                  <a:ext cx="2286856" cy="484625"/>
                </a:xfrm>
                <a:prstGeom prst="rect">
                  <a:avLst/>
                </a:prstGeom>
              </p:spPr>
              <p:txBody>
                <a:bodyPr wrap="none">
                  <a:spAutoFit/>
                </a:bodyPr>
                <a:lstStyle/>
                <a:p>
                  <a:pPr defTabSz="685800" fontAlgn="base">
                    <a:spcBef>
                      <a:spcPct val="0"/>
                    </a:spcBef>
                    <a:spcAft>
                      <a:spcPct val="0"/>
                    </a:spcAft>
                    <a:defRPr/>
                  </a:pPr>
                  <a:r>
                    <a:rPr kumimoji="0" lang="en-US" sz="825" kern="0" dirty="0">
                      <a:solidFill>
                        <a:srgbClr val="192D5E"/>
                      </a:solidFill>
                      <a:effectLst>
                        <a:outerShdw blurRad="50800" dist="38100" dir="2700000" algn="tl" rotWithShape="0">
                          <a:srgbClr val="000000">
                            <a:alpha val="43000"/>
                          </a:srgbClr>
                        </a:outerShdw>
                      </a:effectLst>
                      <a:latin typeface="Arial Rounded MT Bold" charset="0"/>
                      <a:ea typeface="ヒラギノ明朝 ProN W3" charset="-128"/>
                      <a:cs typeface="Arial Rounded MT Bold" charset="0"/>
                      <a:sym typeface="American Typewriter" charset="0"/>
                    </a:rPr>
                    <a:t>Policy Assumptions</a:t>
                  </a:r>
                  <a:endParaRPr kumimoji="0" lang="en-US" sz="825" kern="0" dirty="0">
                    <a:solidFill>
                      <a:srgbClr val="192D5E"/>
                    </a:solidFill>
                    <a:effectLst>
                      <a:outerShdw blurRad="50800" dist="38100" dir="2700000" algn="tl" rotWithShape="0">
                        <a:srgbClr val="000000">
                          <a:alpha val="43000"/>
                        </a:srgbClr>
                      </a:outerShdw>
                    </a:effectLst>
                    <a:ea typeface="ヒラギノ明朝 ProN W3" charset="-128"/>
                    <a:sym typeface="American Typewriter" charset="0"/>
                  </a:endParaRPr>
                </a:p>
              </p:txBody>
            </p:sp>
            <p:sp>
              <p:nvSpPr>
                <p:cNvPr id="75" name="Rectangle 74"/>
                <p:cNvSpPr/>
                <p:nvPr/>
              </p:nvSpPr>
              <p:spPr bwMode="auto">
                <a:xfrm>
                  <a:off x="19531534" y="11298618"/>
                  <a:ext cx="2416266" cy="484625"/>
                </a:xfrm>
                <a:prstGeom prst="rect">
                  <a:avLst/>
                </a:prstGeom>
              </p:spPr>
              <p:txBody>
                <a:bodyPr wrap="none">
                  <a:spAutoFit/>
                </a:bodyPr>
                <a:lstStyle/>
                <a:p>
                  <a:pPr defTabSz="685800" fontAlgn="base">
                    <a:spcBef>
                      <a:spcPct val="0"/>
                    </a:spcBef>
                    <a:spcAft>
                      <a:spcPct val="0"/>
                    </a:spcAft>
                    <a:defRPr/>
                  </a:pPr>
                  <a:r>
                    <a:rPr kumimoji="0" lang="en-US" sz="825" kern="0" dirty="0">
                      <a:solidFill>
                        <a:srgbClr val="192D5E"/>
                      </a:solidFill>
                      <a:effectLst>
                        <a:outerShdw blurRad="50800" dist="38100" dir="2700000" algn="tl" rotWithShape="0">
                          <a:srgbClr val="000000">
                            <a:alpha val="43000"/>
                          </a:srgbClr>
                        </a:outerShdw>
                      </a:effectLst>
                      <a:latin typeface="Arial Rounded MT Bold" charset="0"/>
                      <a:ea typeface="ヒラギノ明朝 ProN W3" charset="-128"/>
                      <a:cs typeface="Arial Rounded MT Bold" charset="0"/>
                      <a:sym typeface="American Typewriter" charset="0"/>
                    </a:rPr>
                    <a:t>Economic feedbacks</a:t>
                  </a:r>
                  <a:endParaRPr kumimoji="0" lang="en-US" sz="825" kern="0" dirty="0">
                    <a:solidFill>
                      <a:srgbClr val="192D5E"/>
                    </a:solidFill>
                    <a:effectLst>
                      <a:outerShdw blurRad="50800" dist="38100" dir="2700000" algn="tl" rotWithShape="0">
                        <a:srgbClr val="000000">
                          <a:alpha val="43000"/>
                        </a:srgbClr>
                      </a:outerShdw>
                    </a:effectLst>
                    <a:ea typeface="ヒラギノ明朝 ProN W3" charset="-128"/>
                    <a:sym typeface="American Typewriter" charset="0"/>
                  </a:endParaRPr>
                </a:p>
              </p:txBody>
            </p:sp>
            <p:sp>
              <p:nvSpPr>
                <p:cNvPr id="76" name="Rectangle 75"/>
                <p:cNvSpPr/>
                <p:nvPr/>
              </p:nvSpPr>
              <p:spPr bwMode="auto">
                <a:xfrm>
                  <a:off x="19531534" y="11662064"/>
                  <a:ext cx="1886303" cy="484625"/>
                </a:xfrm>
                <a:prstGeom prst="rect">
                  <a:avLst/>
                </a:prstGeom>
              </p:spPr>
              <p:txBody>
                <a:bodyPr wrap="none">
                  <a:spAutoFit/>
                </a:bodyPr>
                <a:lstStyle/>
                <a:p>
                  <a:pPr defTabSz="685800" fontAlgn="base">
                    <a:spcBef>
                      <a:spcPct val="0"/>
                    </a:spcBef>
                    <a:spcAft>
                      <a:spcPct val="0"/>
                    </a:spcAft>
                    <a:defRPr/>
                  </a:pPr>
                  <a:r>
                    <a:rPr kumimoji="0" lang="en-US" sz="825" kern="0" dirty="0">
                      <a:solidFill>
                        <a:srgbClr val="192D5E"/>
                      </a:solidFill>
                      <a:effectLst>
                        <a:outerShdw blurRad="50800" dist="38100" dir="2700000" algn="tl" rotWithShape="0">
                          <a:srgbClr val="000000">
                            <a:alpha val="43000"/>
                          </a:srgbClr>
                        </a:outerShdw>
                      </a:effectLst>
                      <a:latin typeface="Arial Rounded MT Bold" charset="0"/>
                      <a:ea typeface="ヒラギノ明朝 ProN W3" charset="-128"/>
                      <a:cs typeface="Arial Rounded MT Bold" charset="0"/>
                      <a:sym typeface="American Typewriter" charset="0"/>
                    </a:rPr>
                    <a:t>GHG Emissions</a:t>
                  </a:r>
                  <a:endParaRPr kumimoji="0" lang="en-US" sz="825" kern="0" dirty="0">
                    <a:solidFill>
                      <a:srgbClr val="192D5E"/>
                    </a:solidFill>
                    <a:effectLst>
                      <a:outerShdw blurRad="50800" dist="38100" dir="2700000" algn="tl" rotWithShape="0">
                        <a:srgbClr val="000000">
                          <a:alpha val="43000"/>
                        </a:srgbClr>
                      </a:outerShdw>
                    </a:effectLst>
                    <a:ea typeface="ヒラギノ明朝 ProN W3" charset="-128"/>
                    <a:sym typeface="American Typewriter" charset="0"/>
                  </a:endParaRPr>
                </a:p>
              </p:txBody>
            </p:sp>
            <p:sp>
              <p:nvSpPr>
                <p:cNvPr id="77" name="Rectangle 76"/>
                <p:cNvSpPr/>
                <p:nvPr/>
              </p:nvSpPr>
              <p:spPr bwMode="auto">
                <a:xfrm>
                  <a:off x="19531534" y="12388956"/>
                  <a:ext cx="2712062" cy="484625"/>
                </a:xfrm>
                <a:prstGeom prst="rect">
                  <a:avLst/>
                </a:prstGeom>
              </p:spPr>
              <p:txBody>
                <a:bodyPr wrap="none">
                  <a:spAutoFit/>
                </a:bodyPr>
                <a:lstStyle/>
                <a:p>
                  <a:pPr defTabSz="685800" fontAlgn="base">
                    <a:spcBef>
                      <a:spcPct val="0"/>
                    </a:spcBef>
                    <a:spcAft>
                      <a:spcPct val="0"/>
                    </a:spcAft>
                    <a:defRPr/>
                  </a:pPr>
                  <a:r>
                    <a:rPr kumimoji="0" lang="en-US" sz="825" kern="0" dirty="0">
                      <a:solidFill>
                        <a:srgbClr val="192D5E"/>
                      </a:solidFill>
                      <a:effectLst>
                        <a:outerShdw blurRad="50800" dist="38100" dir="2700000" algn="tl" rotWithShape="0">
                          <a:srgbClr val="000000">
                            <a:alpha val="43000"/>
                          </a:srgbClr>
                        </a:outerShdw>
                      </a:effectLst>
                      <a:latin typeface="Arial Rounded MT Bold" charset="0"/>
                      <a:ea typeface="ヒラギノ明朝 ProN W3" charset="-128"/>
                      <a:cs typeface="Arial Rounded MT Bold" charset="0"/>
                      <a:sym typeface="American Typewriter" charset="0"/>
                    </a:rPr>
                    <a:t>Environmental Changes</a:t>
                  </a:r>
                  <a:endParaRPr kumimoji="0" lang="en-US" sz="825" kern="0" dirty="0">
                    <a:solidFill>
                      <a:srgbClr val="192D5E"/>
                    </a:solidFill>
                    <a:effectLst>
                      <a:outerShdw blurRad="50800" dist="38100" dir="2700000" algn="tl" rotWithShape="0">
                        <a:srgbClr val="000000">
                          <a:alpha val="43000"/>
                        </a:srgbClr>
                      </a:outerShdw>
                    </a:effectLst>
                    <a:ea typeface="ヒラギノ明朝 ProN W3" charset="-128"/>
                    <a:sym typeface="American Typewriter" charset="0"/>
                  </a:endParaRPr>
                </a:p>
              </p:txBody>
            </p:sp>
            <p:sp>
              <p:nvSpPr>
                <p:cNvPr id="78" name="Rectangle 77"/>
                <p:cNvSpPr/>
                <p:nvPr/>
              </p:nvSpPr>
              <p:spPr bwMode="auto">
                <a:xfrm>
                  <a:off x="19531534" y="12025508"/>
                  <a:ext cx="2407022" cy="484625"/>
                </a:xfrm>
                <a:prstGeom prst="rect">
                  <a:avLst/>
                </a:prstGeom>
              </p:spPr>
              <p:txBody>
                <a:bodyPr wrap="none">
                  <a:spAutoFit/>
                </a:bodyPr>
                <a:lstStyle/>
                <a:p>
                  <a:pPr defTabSz="685800" fontAlgn="base">
                    <a:spcBef>
                      <a:spcPct val="0"/>
                    </a:spcBef>
                    <a:spcAft>
                      <a:spcPct val="0"/>
                    </a:spcAft>
                    <a:defRPr/>
                  </a:pPr>
                  <a:r>
                    <a:rPr kumimoji="0" lang="en-US" sz="825" kern="0" dirty="0">
                      <a:solidFill>
                        <a:srgbClr val="192D5E"/>
                      </a:solidFill>
                      <a:effectLst>
                        <a:outerShdw blurRad="50800" dist="38100" dir="2700000" algn="tl" rotWithShape="0">
                          <a:srgbClr val="000000">
                            <a:alpha val="43000"/>
                          </a:srgbClr>
                        </a:outerShdw>
                      </a:effectLst>
                      <a:latin typeface="Arial Rounded MT Bold" charset="0"/>
                      <a:ea typeface="ヒラギノ明朝 ProN W3" charset="-128"/>
                      <a:cs typeface="Arial Rounded MT Bold" charset="0"/>
                      <a:sym typeface="American Typewriter" charset="0"/>
                    </a:rPr>
                    <a:t>GHG Concentrations</a:t>
                  </a:r>
                  <a:endParaRPr kumimoji="0" lang="en-US" sz="825" kern="0" dirty="0">
                    <a:solidFill>
                      <a:srgbClr val="192D5E"/>
                    </a:solidFill>
                    <a:effectLst>
                      <a:outerShdw blurRad="50800" dist="38100" dir="2700000" algn="tl" rotWithShape="0">
                        <a:srgbClr val="000000">
                          <a:alpha val="43000"/>
                        </a:srgbClr>
                      </a:outerShdw>
                    </a:effectLst>
                    <a:ea typeface="ヒラギノ明朝 ProN W3" charset="-128"/>
                    <a:sym typeface="American Typewriter" charset="0"/>
                  </a:endParaRPr>
                </a:p>
              </p:txBody>
            </p:sp>
            <p:sp>
              <p:nvSpPr>
                <p:cNvPr id="79" name="Rectangle 78"/>
                <p:cNvSpPr/>
                <p:nvPr/>
              </p:nvSpPr>
              <p:spPr bwMode="auto">
                <a:xfrm>
                  <a:off x="19531534" y="12748409"/>
                  <a:ext cx="2083498" cy="484625"/>
                </a:xfrm>
                <a:prstGeom prst="rect">
                  <a:avLst/>
                </a:prstGeom>
              </p:spPr>
              <p:txBody>
                <a:bodyPr wrap="none">
                  <a:spAutoFit/>
                </a:bodyPr>
                <a:lstStyle/>
                <a:p>
                  <a:pPr defTabSz="685800" fontAlgn="base">
                    <a:spcBef>
                      <a:spcPct val="0"/>
                    </a:spcBef>
                    <a:spcAft>
                      <a:spcPct val="0"/>
                    </a:spcAft>
                    <a:defRPr/>
                  </a:pPr>
                  <a:r>
                    <a:rPr kumimoji="0" lang="en-US" sz="825" kern="0" dirty="0">
                      <a:solidFill>
                        <a:srgbClr val="192D5E"/>
                      </a:solidFill>
                      <a:effectLst>
                        <a:outerShdw blurRad="50800" dist="38100" dir="2700000" algn="tl" rotWithShape="0">
                          <a:srgbClr val="000000">
                            <a:alpha val="43000"/>
                          </a:srgbClr>
                        </a:outerShdw>
                      </a:effectLst>
                      <a:latin typeface="Arial Rounded MT Bold" charset="0"/>
                      <a:ea typeface="ヒラギノ明朝 ProN W3" charset="-128"/>
                      <a:cs typeface="Arial Rounded MT Bold" charset="0"/>
                      <a:sym typeface="American Typewriter" charset="0"/>
                    </a:rPr>
                    <a:t>Land productivity</a:t>
                  </a:r>
                  <a:endParaRPr kumimoji="0" lang="en-US" sz="825" kern="0" dirty="0">
                    <a:solidFill>
                      <a:srgbClr val="192D5E"/>
                    </a:solidFill>
                    <a:effectLst>
                      <a:outerShdw blurRad="50800" dist="38100" dir="2700000" algn="tl" rotWithShape="0">
                        <a:srgbClr val="000000">
                          <a:alpha val="43000"/>
                        </a:srgbClr>
                      </a:outerShdw>
                    </a:effectLst>
                    <a:ea typeface="ヒラギノ明朝 ProN W3" charset="-128"/>
                    <a:sym typeface="American Typewriter" charset="0"/>
                  </a:endParaRPr>
                </a:p>
              </p:txBody>
            </p:sp>
          </p:grpSp>
          <p:grpSp>
            <p:nvGrpSpPr>
              <p:cNvPr id="54" name="Group 53"/>
              <p:cNvGrpSpPr>
                <a:grpSpLocks noChangeAspect="1"/>
              </p:cNvGrpSpPr>
              <p:nvPr/>
            </p:nvGrpSpPr>
            <p:grpSpPr>
              <a:xfrm>
                <a:off x="8155133" y="28855132"/>
                <a:ext cx="8839619" cy="3758614"/>
                <a:chOff x="8734552" y="28691254"/>
                <a:chExt cx="7020615" cy="2985171"/>
              </a:xfrm>
            </p:grpSpPr>
            <p:grpSp>
              <p:nvGrpSpPr>
                <p:cNvPr id="55" name="Group 54"/>
                <p:cNvGrpSpPr>
                  <a:grpSpLocks noChangeAspect="1"/>
                </p:cNvGrpSpPr>
                <p:nvPr/>
              </p:nvGrpSpPr>
              <p:grpSpPr bwMode="auto">
                <a:xfrm>
                  <a:off x="11223806" y="30289776"/>
                  <a:ext cx="4531361" cy="1386649"/>
                  <a:chOff x="5127625" y="3716338"/>
                  <a:chExt cx="3186113" cy="974988"/>
                </a:xfrm>
              </p:grpSpPr>
              <p:cxnSp>
                <p:nvCxnSpPr>
                  <p:cNvPr id="64" name="Straight Arrow Connector 63"/>
                  <p:cNvCxnSpPr/>
                  <p:nvPr/>
                </p:nvCxnSpPr>
                <p:spPr bwMode="auto">
                  <a:xfrm flipH="1" flipV="1">
                    <a:off x="5795963" y="4149725"/>
                    <a:ext cx="792163" cy="467422"/>
                  </a:xfrm>
                  <a:prstGeom prst="straightConnector1">
                    <a:avLst/>
                  </a:prstGeom>
                  <a:ln>
                    <a:solidFill>
                      <a:srgbClr val="FF66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bwMode="auto">
                  <a:xfrm flipV="1">
                    <a:off x="6875464" y="4149725"/>
                    <a:ext cx="792162" cy="467422"/>
                  </a:xfrm>
                  <a:prstGeom prst="straightConnector1">
                    <a:avLst/>
                  </a:prstGeom>
                  <a:ln>
                    <a:solidFill>
                      <a:srgbClr val="FF66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bwMode="auto">
                  <a:xfrm flipH="1" flipV="1">
                    <a:off x="6732588" y="4149725"/>
                    <a:ext cx="1" cy="541601"/>
                  </a:xfrm>
                  <a:prstGeom prst="straightConnector1">
                    <a:avLst/>
                  </a:prstGeom>
                  <a:ln>
                    <a:solidFill>
                      <a:srgbClr val="FF66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7" name="Rectangle 66"/>
                  <p:cNvSpPr/>
                  <p:nvPr/>
                </p:nvSpPr>
                <p:spPr bwMode="auto">
                  <a:xfrm>
                    <a:off x="5127625" y="3716338"/>
                    <a:ext cx="1036638" cy="360362"/>
                  </a:xfrm>
                  <a:prstGeom prst="rect">
                    <a:avLst/>
                  </a:prstGeom>
                  <a:solidFill>
                    <a:srgbClr val="FF5600"/>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825"/>
                  </a:p>
                </p:txBody>
              </p:sp>
              <p:sp>
                <p:nvSpPr>
                  <p:cNvPr id="68" name="Rectangle 5"/>
                  <p:cNvSpPr txBox="1">
                    <a:spLocks noChangeArrowheads="1"/>
                  </p:cNvSpPr>
                  <p:nvPr/>
                </p:nvSpPr>
                <p:spPr bwMode="auto">
                  <a:xfrm>
                    <a:off x="5164138" y="3803650"/>
                    <a:ext cx="108108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eaLnBrk="1" hangingPunct="1">
                      <a:spcAft>
                        <a:spcPts val="640"/>
                      </a:spcAft>
                      <a:buNone/>
                      <a:defRPr/>
                    </a:pPr>
                    <a:r>
                      <a:rPr lang="en-GB" sz="825" dirty="0">
                        <a:solidFill>
                          <a:srgbClr val="000000"/>
                        </a:solidFill>
                        <a:latin typeface="Arial Rounded MT Bold"/>
                        <a:ea typeface="ＭＳ Ｐゴシック" charset="0"/>
                        <a:cs typeface="Arial Rounded MT Bold"/>
                      </a:rPr>
                      <a:t>Global warming</a:t>
                    </a:r>
                  </a:p>
                </p:txBody>
              </p:sp>
              <p:sp>
                <p:nvSpPr>
                  <p:cNvPr id="69" name="Rectangle 68"/>
                  <p:cNvSpPr/>
                  <p:nvPr/>
                </p:nvSpPr>
                <p:spPr bwMode="auto">
                  <a:xfrm>
                    <a:off x="6227763" y="3716338"/>
                    <a:ext cx="1008062" cy="360362"/>
                  </a:xfrm>
                  <a:prstGeom prst="rect">
                    <a:avLst/>
                  </a:prstGeom>
                  <a:solidFill>
                    <a:srgbClr val="FF8E00"/>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825"/>
                  </a:p>
                </p:txBody>
              </p:sp>
              <p:sp>
                <p:nvSpPr>
                  <p:cNvPr id="70" name="Rectangle 5"/>
                  <p:cNvSpPr txBox="1">
                    <a:spLocks noChangeArrowheads="1"/>
                  </p:cNvSpPr>
                  <p:nvPr/>
                </p:nvSpPr>
                <p:spPr bwMode="auto">
                  <a:xfrm>
                    <a:off x="6180138" y="3735388"/>
                    <a:ext cx="1081087"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algn="ctr" eaLnBrk="1" hangingPunct="1">
                      <a:spcAft>
                        <a:spcPts val="640"/>
                      </a:spcAft>
                      <a:buNone/>
                      <a:defRPr/>
                    </a:pPr>
                    <a:r>
                      <a:rPr lang="en-GB" sz="825" dirty="0">
                        <a:solidFill>
                          <a:srgbClr val="000000"/>
                        </a:solidFill>
                        <a:latin typeface="Arial Rounded MT Bold"/>
                        <a:ea typeface="ＭＳ Ｐゴシック" charset="0"/>
                        <a:cs typeface="Arial Rounded MT Bold"/>
                      </a:rPr>
                      <a:t>Precipitation anomalies</a:t>
                    </a:r>
                  </a:p>
                </p:txBody>
              </p:sp>
              <p:sp>
                <p:nvSpPr>
                  <p:cNvPr id="71" name="Rectangle 70"/>
                  <p:cNvSpPr/>
                  <p:nvPr/>
                </p:nvSpPr>
                <p:spPr bwMode="auto">
                  <a:xfrm>
                    <a:off x="7299325" y="3716338"/>
                    <a:ext cx="936625" cy="360362"/>
                  </a:xfrm>
                  <a:prstGeom prst="rect">
                    <a:avLst/>
                  </a:prstGeom>
                  <a:solidFill>
                    <a:srgbClr val="FFB20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825"/>
                  </a:p>
                </p:txBody>
              </p:sp>
              <p:sp>
                <p:nvSpPr>
                  <p:cNvPr id="72" name="Rectangle 5"/>
                  <p:cNvSpPr txBox="1">
                    <a:spLocks noChangeArrowheads="1"/>
                  </p:cNvSpPr>
                  <p:nvPr/>
                </p:nvSpPr>
                <p:spPr bwMode="auto">
                  <a:xfrm>
                    <a:off x="7232650" y="3740150"/>
                    <a:ext cx="108108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algn="ctr" eaLnBrk="1" hangingPunct="1">
                      <a:spcAft>
                        <a:spcPts val="640"/>
                      </a:spcAft>
                      <a:buNone/>
                      <a:defRPr/>
                    </a:pPr>
                    <a:r>
                      <a:rPr lang="en-GB" sz="825" dirty="0">
                        <a:solidFill>
                          <a:srgbClr val="000000"/>
                        </a:solidFill>
                        <a:latin typeface="Arial Rounded MT Bold"/>
                        <a:ea typeface="ＭＳ Ｐゴシック" charset="0"/>
                        <a:cs typeface="Arial Rounded MT Bold"/>
                      </a:rPr>
                      <a:t>Other climate impacts</a:t>
                    </a:r>
                  </a:p>
                </p:txBody>
              </p:sp>
            </p:grpSp>
            <p:grpSp>
              <p:nvGrpSpPr>
                <p:cNvPr id="56" name="Group 55"/>
                <p:cNvGrpSpPr>
                  <a:grpSpLocks noChangeAspect="1"/>
                </p:cNvGrpSpPr>
                <p:nvPr/>
              </p:nvGrpSpPr>
              <p:grpSpPr bwMode="auto">
                <a:xfrm>
                  <a:off x="8734552" y="28691254"/>
                  <a:ext cx="6101700" cy="1496920"/>
                  <a:chOff x="3377368" y="2592378"/>
                  <a:chExt cx="4290257" cy="1052522"/>
                </a:xfrm>
              </p:grpSpPr>
              <p:cxnSp>
                <p:nvCxnSpPr>
                  <p:cNvPr id="57" name="Straight Connector 56"/>
                  <p:cNvCxnSpPr/>
                  <p:nvPr/>
                </p:nvCxnSpPr>
                <p:spPr bwMode="auto">
                  <a:xfrm>
                    <a:off x="3377368" y="2924175"/>
                    <a:ext cx="2778957" cy="1"/>
                  </a:xfrm>
                  <a:prstGeom prst="line">
                    <a:avLst/>
                  </a:prstGeom>
                  <a:ln>
                    <a:solidFill>
                      <a:srgbClr val="5FA308"/>
                    </a:solidFill>
                  </a:ln>
                </p:spPr>
                <p:style>
                  <a:lnRef idx="2">
                    <a:schemeClr val="accent1"/>
                  </a:lnRef>
                  <a:fillRef idx="0">
                    <a:schemeClr val="accent1"/>
                  </a:fillRef>
                  <a:effectRef idx="1">
                    <a:schemeClr val="accent1"/>
                  </a:effectRef>
                  <a:fontRef idx="minor">
                    <a:schemeClr val="tx1"/>
                  </a:fontRef>
                </p:style>
              </p:cxnSp>
              <p:sp>
                <p:nvSpPr>
                  <p:cNvPr id="58" name="Rectangle 57"/>
                  <p:cNvSpPr/>
                  <p:nvPr/>
                </p:nvSpPr>
                <p:spPr bwMode="auto">
                  <a:xfrm>
                    <a:off x="6227762" y="2592378"/>
                    <a:ext cx="1069608" cy="609610"/>
                  </a:xfrm>
                  <a:prstGeom prst="rect">
                    <a:avLst/>
                  </a:prstGeom>
                  <a:solidFill>
                    <a:srgbClr val="5FA308"/>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825"/>
                  </a:p>
                </p:txBody>
              </p:sp>
              <p:cxnSp>
                <p:nvCxnSpPr>
                  <p:cNvPr id="59" name="Straight Arrow Connector 58"/>
                  <p:cNvCxnSpPr/>
                  <p:nvPr/>
                </p:nvCxnSpPr>
                <p:spPr bwMode="auto">
                  <a:xfrm flipH="1">
                    <a:off x="5795963" y="3284538"/>
                    <a:ext cx="792162" cy="360362"/>
                  </a:xfrm>
                  <a:prstGeom prst="straightConnector1">
                    <a:avLst/>
                  </a:prstGeom>
                  <a:ln>
                    <a:solidFill>
                      <a:srgbClr val="FF6600"/>
                    </a:solidFill>
                    <a:headEnd type="arrow"/>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bwMode="auto">
                  <a:xfrm>
                    <a:off x="6875463" y="3284538"/>
                    <a:ext cx="792162" cy="360362"/>
                  </a:xfrm>
                  <a:prstGeom prst="straightConnector1">
                    <a:avLst/>
                  </a:prstGeom>
                  <a:ln>
                    <a:solidFill>
                      <a:srgbClr val="FF6600"/>
                    </a:solidFill>
                    <a:headEnd type="arrow"/>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bwMode="auto">
                  <a:xfrm>
                    <a:off x="6732588" y="3357563"/>
                    <a:ext cx="0" cy="287337"/>
                  </a:xfrm>
                  <a:prstGeom prst="straightConnector1">
                    <a:avLst/>
                  </a:prstGeom>
                  <a:ln>
                    <a:solidFill>
                      <a:srgbClr val="FF6600"/>
                    </a:solidFill>
                    <a:headEnd type="arrow"/>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2" name="Rectangle 5"/>
                  <p:cNvSpPr txBox="1">
                    <a:spLocks noChangeArrowheads="1"/>
                  </p:cNvSpPr>
                  <p:nvPr/>
                </p:nvSpPr>
                <p:spPr bwMode="auto">
                  <a:xfrm>
                    <a:off x="6376637" y="2622610"/>
                    <a:ext cx="1031875"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lIns="0" tIns="0" rIns="0" bIns="0"/>
                  <a:lstStyle>
                    <a:lvl1pPr marL="269875" indent="-269875" algn="l" rtl="0" eaLnBrk="0" fontAlgn="base" hangingPunct="0">
                      <a:spcBef>
                        <a:spcPct val="0"/>
                      </a:spcBef>
                      <a:spcAft>
                        <a:spcPct val="75000"/>
                      </a:spcAft>
                      <a:buChar char="•"/>
                      <a:defRPr sz="2000">
                        <a:solidFill>
                          <a:schemeClr val="tx1"/>
                        </a:solidFill>
                        <a:latin typeface="+mn-lt"/>
                        <a:ea typeface="+mn-ea"/>
                        <a:cs typeface="ＭＳ Ｐゴシック" charset="0"/>
                      </a:defRPr>
                    </a:lvl1pPr>
                    <a:lvl2pPr marL="538163" indent="-266700" algn="l" rtl="0" eaLnBrk="0" fontAlgn="base" hangingPunct="0">
                      <a:spcBef>
                        <a:spcPct val="0"/>
                      </a:spcBef>
                      <a:spcAft>
                        <a:spcPct val="75000"/>
                      </a:spcAft>
                      <a:buChar char="•"/>
                      <a:defRPr sz="2000">
                        <a:solidFill>
                          <a:schemeClr val="tx1"/>
                        </a:solidFill>
                        <a:latin typeface="+mn-lt"/>
                        <a:ea typeface="+mn-ea"/>
                      </a:defRPr>
                    </a:lvl2pPr>
                    <a:lvl3pPr marL="809625" indent="-269875" algn="l" rtl="0" eaLnBrk="0" fontAlgn="base" hangingPunct="0">
                      <a:spcBef>
                        <a:spcPct val="0"/>
                      </a:spcBef>
                      <a:spcAft>
                        <a:spcPct val="75000"/>
                      </a:spcAft>
                      <a:buChar char="•"/>
                      <a:defRPr sz="2000">
                        <a:solidFill>
                          <a:schemeClr val="tx1"/>
                        </a:solidFill>
                        <a:latin typeface="+mn-lt"/>
                        <a:ea typeface="+mn-ea"/>
                      </a:defRPr>
                    </a:lvl3pPr>
                    <a:lvl4pPr marL="1079500" indent="-268288" algn="l" rtl="0" eaLnBrk="0" fontAlgn="base" hangingPunct="0">
                      <a:spcBef>
                        <a:spcPct val="0"/>
                      </a:spcBef>
                      <a:spcAft>
                        <a:spcPct val="75000"/>
                      </a:spcAft>
                      <a:buChar char="•"/>
                      <a:defRPr sz="2000">
                        <a:solidFill>
                          <a:schemeClr val="tx1"/>
                        </a:solidFill>
                        <a:latin typeface="+mn-lt"/>
                        <a:ea typeface="+mn-ea"/>
                      </a:defRPr>
                    </a:lvl4pPr>
                    <a:lvl5pPr marL="1350963" indent="-269875" algn="l" rtl="0" eaLnBrk="0" fontAlgn="base" hangingPunct="0">
                      <a:spcBef>
                        <a:spcPct val="0"/>
                      </a:spcBef>
                      <a:spcAft>
                        <a:spcPct val="75000"/>
                      </a:spcAft>
                      <a:buChar char="•"/>
                      <a:defRPr sz="2000">
                        <a:solidFill>
                          <a:schemeClr val="tx1"/>
                        </a:solidFill>
                        <a:latin typeface="+mn-lt"/>
                        <a:ea typeface="+mn-ea"/>
                      </a:defRPr>
                    </a:lvl5pPr>
                    <a:lvl6pPr marL="1808163" indent="-269875" algn="l" rtl="0" fontAlgn="base">
                      <a:spcBef>
                        <a:spcPct val="0"/>
                      </a:spcBef>
                      <a:spcAft>
                        <a:spcPct val="75000"/>
                      </a:spcAft>
                      <a:buChar char="•"/>
                      <a:defRPr sz="2000">
                        <a:solidFill>
                          <a:schemeClr val="tx1"/>
                        </a:solidFill>
                        <a:latin typeface="+mn-lt"/>
                        <a:ea typeface="+mn-ea"/>
                      </a:defRPr>
                    </a:lvl6pPr>
                    <a:lvl7pPr marL="2265363" indent="-269875" algn="l" rtl="0" fontAlgn="base">
                      <a:spcBef>
                        <a:spcPct val="0"/>
                      </a:spcBef>
                      <a:spcAft>
                        <a:spcPct val="75000"/>
                      </a:spcAft>
                      <a:buChar char="•"/>
                      <a:defRPr sz="2000">
                        <a:solidFill>
                          <a:schemeClr val="tx1"/>
                        </a:solidFill>
                        <a:latin typeface="+mn-lt"/>
                        <a:ea typeface="+mn-ea"/>
                      </a:defRPr>
                    </a:lvl7pPr>
                    <a:lvl8pPr marL="2722563" indent="-269875" algn="l" rtl="0" fontAlgn="base">
                      <a:spcBef>
                        <a:spcPct val="0"/>
                      </a:spcBef>
                      <a:spcAft>
                        <a:spcPct val="75000"/>
                      </a:spcAft>
                      <a:buChar char="•"/>
                      <a:defRPr sz="2000">
                        <a:solidFill>
                          <a:schemeClr val="tx1"/>
                        </a:solidFill>
                        <a:latin typeface="+mn-lt"/>
                        <a:ea typeface="+mn-ea"/>
                      </a:defRPr>
                    </a:lvl8pPr>
                    <a:lvl9pPr marL="3179763" indent="-269875" algn="l" rtl="0" fontAlgn="base">
                      <a:spcBef>
                        <a:spcPct val="0"/>
                      </a:spcBef>
                      <a:spcAft>
                        <a:spcPct val="75000"/>
                      </a:spcAft>
                      <a:buChar char="•"/>
                      <a:defRPr sz="2000">
                        <a:solidFill>
                          <a:schemeClr val="tx1"/>
                        </a:solidFill>
                        <a:latin typeface="+mn-lt"/>
                        <a:ea typeface="+mn-ea"/>
                      </a:defRPr>
                    </a:lvl9pPr>
                  </a:lstStyle>
                  <a:p>
                    <a:pPr marL="0" indent="0" eaLnBrk="1" hangingPunct="1">
                      <a:spcAft>
                        <a:spcPts val="640"/>
                      </a:spcAft>
                      <a:buNone/>
                      <a:defRPr/>
                    </a:pPr>
                    <a:r>
                      <a:rPr lang="en-GB" sz="1000" dirty="0" err="1">
                        <a:solidFill>
                          <a:srgbClr val="000000"/>
                        </a:solidFill>
                        <a:latin typeface="Arial Rounded MT Bold"/>
                        <a:ea typeface="ＭＳ Ｐゴシック" charset="0"/>
                        <a:cs typeface="Arial Rounded MT Bold"/>
                      </a:rPr>
                      <a:t>LPJmL-em</a:t>
                    </a:r>
                    <a:r>
                      <a:rPr lang="en-GB" sz="1000" dirty="0">
                        <a:solidFill>
                          <a:srgbClr val="000000"/>
                        </a:solidFill>
                        <a:latin typeface="Arial Rounded MT Bold"/>
                        <a:ea typeface="ＭＳ Ｐゴシック" charset="0"/>
                        <a:cs typeface="Arial Rounded MT Bold"/>
                      </a:rPr>
                      <a:t/>
                    </a:r>
                    <a:br>
                      <a:rPr lang="en-GB" sz="1000" dirty="0">
                        <a:solidFill>
                          <a:srgbClr val="000000"/>
                        </a:solidFill>
                        <a:latin typeface="Arial Rounded MT Bold"/>
                        <a:ea typeface="ＭＳ Ｐゴシック" charset="0"/>
                        <a:cs typeface="Arial Rounded MT Bold"/>
                      </a:rPr>
                    </a:br>
                    <a:r>
                      <a:rPr lang="en-GB" sz="1000" dirty="0">
                        <a:solidFill>
                          <a:srgbClr val="000000"/>
                        </a:solidFill>
                        <a:latin typeface="Arial Rounded MT Bold"/>
                        <a:ea typeface="ＭＳ Ｐゴシック" charset="0"/>
                        <a:cs typeface="Arial Rounded MT Bold"/>
                      </a:rPr>
                      <a:t>Land productivity</a:t>
                    </a:r>
                  </a:p>
                </p:txBody>
              </p:sp>
              <p:cxnSp>
                <p:nvCxnSpPr>
                  <p:cNvPr id="63" name="Straight Connector 62"/>
                  <p:cNvCxnSpPr/>
                  <p:nvPr/>
                </p:nvCxnSpPr>
                <p:spPr bwMode="auto">
                  <a:xfrm>
                    <a:off x="3377368" y="2934039"/>
                    <a:ext cx="0" cy="127144"/>
                  </a:xfrm>
                  <a:prstGeom prst="line">
                    <a:avLst/>
                  </a:prstGeom>
                  <a:ln>
                    <a:solidFill>
                      <a:srgbClr val="5FA308"/>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21" name="TextBox 20"/>
            <p:cNvSpPr txBox="1"/>
            <p:nvPr/>
          </p:nvSpPr>
          <p:spPr>
            <a:xfrm>
              <a:off x="1936170" y="33397945"/>
              <a:ext cx="9584194" cy="1310816"/>
            </a:xfrm>
            <a:prstGeom prst="rect">
              <a:avLst/>
            </a:prstGeom>
          </p:spPr>
          <p:txBody>
            <a:bodyPr vert="horz" wrap="square" lIns="68580" tIns="34290" rIns="68580" bIns="34290" rtlCol="0">
              <a:normAutofit/>
            </a:bodyPr>
            <a:lstStyle/>
            <a:p>
              <a:pPr defTabSz="342900">
                <a:spcBef>
                  <a:spcPct val="20000"/>
                </a:spcBef>
              </a:pPr>
              <a:r>
                <a:rPr lang="en-US" sz="825" b="1" dirty="0"/>
                <a:t>Figure 1: </a:t>
              </a:r>
              <a:r>
                <a:rPr lang="en-US" sz="825" dirty="0"/>
                <a:t>Integration of </a:t>
              </a:r>
              <a:r>
                <a:rPr lang="en-US" sz="825" dirty="0" err="1"/>
                <a:t>FTT:Heat</a:t>
              </a:r>
              <a:r>
                <a:rPr lang="en-US" sz="825" dirty="0"/>
                <a:t> with E3ME-FTT-GENIE, a simulation-based Integrated Assessment Model for climate change policy research.</a:t>
              </a:r>
              <a:r>
                <a:rPr lang="en-US" sz="825" baseline="30000" dirty="0">
                  <a:ea typeface="ＭＳ Ｐゴシック"/>
                </a:rPr>
                <a:t>1,2</a:t>
              </a:r>
              <a:endParaRPr kumimoji="0" lang="en-GB" sz="825" dirty="0"/>
            </a:p>
          </p:txBody>
        </p:sp>
      </p:grpSp>
      <p:sp>
        <p:nvSpPr>
          <p:cNvPr id="122" name="Rectangle 121"/>
          <p:cNvSpPr/>
          <p:nvPr/>
        </p:nvSpPr>
        <p:spPr>
          <a:xfrm>
            <a:off x="1442712" y="1687261"/>
            <a:ext cx="6230833" cy="461665"/>
          </a:xfrm>
          <a:prstGeom prst="rect">
            <a:avLst/>
          </a:prstGeom>
        </p:spPr>
        <p:txBody>
          <a:bodyPr wrap="square">
            <a:spAutoFit/>
          </a:bodyPr>
          <a:lstStyle/>
          <a:p>
            <a:pPr>
              <a:spcAft>
                <a:spcPts val="640"/>
              </a:spcAft>
              <a:buSzPts val="1800"/>
            </a:pPr>
            <a:r>
              <a:rPr lang="en-GB" sz="2400" b="1" dirty="0">
                <a:solidFill>
                  <a:srgbClr val="003E72"/>
                </a:solidFill>
                <a:latin typeface="Arial"/>
                <a:ea typeface="ＭＳ Ｐゴシック"/>
              </a:rPr>
              <a:t>E3ME-FTT-GENIE </a:t>
            </a:r>
          </a:p>
        </p:txBody>
      </p:sp>
    </p:spTree>
    <p:extLst>
      <p:ext uri="{BB962C8B-B14F-4D97-AF65-F5344CB8AC3E}">
        <p14:creationId xmlns:p14="http://schemas.microsoft.com/office/powerpoint/2010/main" val="41705566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7A93-094B-47C3-9C37-5C27017BC125}"/>
              </a:ext>
            </a:extLst>
          </p:cNvPr>
          <p:cNvSpPr>
            <a:spLocks noGrp="1"/>
          </p:cNvSpPr>
          <p:nvPr>
            <p:ph type="title"/>
          </p:nvPr>
        </p:nvSpPr>
        <p:spPr/>
        <p:txBody>
          <a:bodyPr/>
          <a:lstStyle/>
          <a:p>
            <a:r>
              <a:rPr lang="en-GB" b="1" dirty="0">
                <a:solidFill>
                  <a:srgbClr val="FF0000"/>
                </a:solidFill>
              </a:rPr>
              <a:t>4</a:t>
            </a:r>
            <a:r>
              <a:rPr lang="en-GB" b="1" dirty="0" smtClean="0">
                <a:solidFill>
                  <a:srgbClr val="FF0000"/>
                </a:solidFill>
              </a:rPr>
              <a:t>.4 Financial </a:t>
            </a:r>
            <a:r>
              <a:rPr lang="en-GB" b="1" dirty="0">
                <a:solidFill>
                  <a:srgbClr val="FF0000"/>
                </a:solidFill>
              </a:rPr>
              <a:t>treatment</a:t>
            </a:r>
          </a:p>
        </p:txBody>
      </p:sp>
      <p:sp>
        <p:nvSpPr>
          <p:cNvPr id="7" name="Rectangle 4">
            <a:extLst>
              <a:ext uri="{FF2B5EF4-FFF2-40B4-BE49-F238E27FC236}">
                <a16:creationId xmlns:a16="http://schemas.microsoft.com/office/drawing/2014/main" id="{A5E663EA-43B8-47BB-8A5B-56E3B9C752C2}"/>
              </a:ext>
            </a:extLst>
          </p:cNvPr>
          <p:cNvSpPr txBox="1">
            <a:spLocks noChangeArrowheads="1"/>
          </p:cNvSpPr>
          <p:nvPr/>
        </p:nvSpPr>
        <p:spPr bwMode="auto">
          <a:xfrm>
            <a:off x="1458532" y="1690688"/>
            <a:ext cx="100568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23D6B"/>
              </a:buClr>
              <a:buChar char="•"/>
              <a:defRPr sz="2500">
                <a:solidFill>
                  <a:srgbClr val="0B1F2C"/>
                </a:solidFill>
                <a:latin typeface="+mn-lt"/>
                <a:ea typeface="+mn-ea"/>
                <a:cs typeface="+mn-cs"/>
              </a:defRPr>
            </a:lvl1pPr>
            <a:lvl2pPr marL="742950" indent="-285750" algn="l" rtl="0" eaLnBrk="1" fontAlgn="base" hangingPunct="1">
              <a:spcBef>
                <a:spcPct val="20000"/>
              </a:spcBef>
              <a:spcAft>
                <a:spcPct val="0"/>
              </a:spcAft>
              <a:buClr>
                <a:srgbClr val="123D6B"/>
              </a:buClr>
              <a:buChar char="–"/>
              <a:defRPr sz="2000">
                <a:solidFill>
                  <a:srgbClr val="0B1F2C"/>
                </a:solidFill>
                <a:latin typeface="+mn-lt"/>
              </a:defRPr>
            </a:lvl2pPr>
            <a:lvl3pPr marL="1143000" indent="-228600" algn="l" rtl="0" eaLnBrk="1" fontAlgn="base" hangingPunct="1">
              <a:spcBef>
                <a:spcPct val="20000"/>
              </a:spcBef>
              <a:spcAft>
                <a:spcPct val="0"/>
              </a:spcAft>
              <a:buClr>
                <a:srgbClr val="123D6B"/>
              </a:buClr>
              <a:buChar char="•"/>
              <a:defRPr sz="1600">
                <a:solidFill>
                  <a:srgbClr val="0B1F2C"/>
                </a:solidFill>
                <a:latin typeface="+mn-lt"/>
              </a:defRPr>
            </a:lvl3pPr>
            <a:lvl4pPr marL="1600200" indent="-228600" algn="l" rtl="0" eaLnBrk="1" fontAlgn="base" hangingPunct="1">
              <a:spcBef>
                <a:spcPct val="20000"/>
              </a:spcBef>
              <a:spcAft>
                <a:spcPct val="0"/>
              </a:spcAft>
              <a:buClr>
                <a:srgbClr val="123D6B"/>
              </a:buClr>
              <a:buChar char="–"/>
              <a:defRPr sz="1600">
                <a:solidFill>
                  <a:srgbClr val="0B1F2C"/>
                </a:solidFill>
                <a:latin typeface="+mn-lt"/>
              </a:defRPr>
            </a:lvl4pPr>
            <a:lvl5pPr marL="2057400" indent="-228600" algn="l" rtl="0" eaLnBrk="1" fontAlgn="base" hangingPunct="1">
              <a:spcBef>
                <a:spcPct val="20000"/>
              </a:spcBef>
              <a:spcAft>
                <a:spcPct val="0"/>
              </a:spcAft>
              <a:buClr>
                <a:srgbClr val="123D6B"/>
              </a:buClr>
              <a:buChar char="»"/>
              <a:defRPr sz="1600">
                <a:solidFill>
                  <a:srgbClr val="0B1F2C"/>
                </a:solidFill>
                <a:latin typeface="+mn-lt"/>
              </a:defRPr>
            </a:lvl5pPr>
            <a:lvl6pPr marL="2514600" indent="-228600" algn="l" rtl="0" eaLnBrk="1" fontAlgn="base" hangingPunct="1">
              <a:spcBef>
                <a:spcPct val="20000"/>
              </a:spcBef>
              <a:spcAft>
                <a:spcPct val="0"/>
              </a:spcAft>
              <a:buClr>
                <a:srgbClr val="123D6B"/>
              </a:buClr>
              <a:buChar char="»"/>
              <a:defRPr sz="1600" b="1">
                <a:solidFill>
                  <a:srgbClr val="123D6B"/>
                </a:solidFill>
                <a:latin typeface="+mn-lt"/>
              </a:defRPr>
            </a:lvl6pPr>
            <a:lvl7pPr marL="2971800" indent="-228600" algn="l" rtl="0" eaLnBrk="1" fontAlgn="base" hangingPunct="1">
              <a:spcBef>
                <a:spcPct val="20000"/>
              </a:spcBef>
              <a:spcAft>
                <a:spcPct val="0"/>
              </a:spcAft>
              <a:buClr>
                <a:srgbClr val="123D6B"/>
              </a:buClr>
              <a:buChar char="»"/>
              <a:defRPr sz="1600" b="1">
                <a:solidFill>
                  <a:srgbClr val="123D6B"/>
                </a:solidFill>
                <a:latin typeface="+mn-lt"/>
              </a:defRPr>
            </a:lvl7pPr>
            <a:lvl8pPr marL="3429000" indent="-228600" algn="l" rtl="0" eaLnBrk="1" fontAlgn="base" hangingPunct="1">
              <a:spcBef>
                <a:spcPct val="20000"/>
              </a:spcBef>
              <a:spcAft>
                <a:spcPct val="0"/>
              </a:spcAft>
              <a:buClr>
                <a:srgbClr val="123D6B"/>
              </a:buClr>
              <a:buChar char="»"/>
              <a:defRPr sz="1600" b="1">
                <a:solidFill>
                  <a:srgbClr val="123D6B"/>
                </a:solidFill>
                <a:latin typeface="+mn-lt"/>
              </a:defRPr>
            </a:lvl8pPr>
            <a:lvl9pPr marL="3886200" indent="-228600" algn="l" rtl="0" eaLnBrk="1" fontAlgn="base" hangingPunct="1">
              <a:spcBef>
                <a:spcPct val="20000"/>
              </a:spcBef>
              <a:spcAft>
                <a:spcPct val="0"/>
              </a:spcAft>
              <a:buClr>
                <a:srgbClr val="123D6B"/>
              </a:buClr>
              <a:buChar char="»"/>
              <a:defRPr sz="1600" b="1">
                <a:solidFill>
                  <a:srgbClr val="123D6B"/>
                </a:solidFill>
                <a:latin typeface="+mn-lt"/>
              </a:defRPr>
            </a:lvl9pPr>
          </a:lstStyle>
          <a:p>
            <a:pPr marL="0" indent="0">
              <a:buNone/>
            </a:pPr>
            <a:r>
              <a:rPr lang="en-GB" sz="2800" kern="0" dirty="0"/>
              <a:t>Trying to capture crowding out in the financial market</a:t>
            </a:r>
          </a:p>
          <a:p>
            <a:r>
              <a:rPr lang="en-GB" sz="2800" kern="0" dirty="0"/>
              <a:t>Introducing sector’s debt in the investment equations (higher debt, less able to make investment)</a:t>
            </a:r>
          </a:p>
          <a:p>
            <a:r>
              <a:rPr lang="en-GB" sz="2800" kern="0" dirty="0"/>
              <a:t>Convert exogenous base rate of interest to endogenous commercial rate of interest – taking into account of country’s risk.  </a:t>
            </a:r>
          </a:p>
          <a:p>
            <a:pPr lvl="1"/>
            <a:r>
              <a:rPr lang="en-GB" sz="2800" kern="0" dirty="0"/>
              <a:t>use this new investment term in the investment equations</a:t>
            </a:r>
          </a:p>
          <a:p>
            <a:pPr marL="0" indent="0">
              <a:buNone/>
            </a:pPr>
            <a:endParaRPr lang="en-GB" sz="2800" kern="0" dirty="0"/>
          </a:p>
          <a:p>
            <a:pPr marL="0" indent="0">
              <a:buNone/>
            </a:pPr>
            <a:endParaRPr lang="en-GB" sz="2600" kern="0" dirty="0"/>
          </a:p>
          <a:p>
            <a:pPr marL="0" indent="0">
              <a:buNone/>
            </a:pPr>
            <a:r>
              <a:rPr lang="en-GB" sz="2600" kern="0" dirty="0"/>
              <a:t>	</a:t>
            </a:r>
            <a:endParaRPr lang="en-GB" sz="2100" kern="0" dirty="0"/>
          </a:p>
          <a:p>
            <a:pPr lvl="1"/>
            <a:endParaRPr lang="en-GB" sz="2100" kern="0" dirty="0"/>
          </a:p>
          <a:p>
            <a:endParaRPr lang="en-GB" sz="2600" kern="0" dirty="0"/>
          </a:p>
          <a:p>
            <a:endParaRPr lang="en-GB" sz="2600" kern="0" dirty="0"/>
          </a:p>
        </p:txBody>
      </p:sp>
    </p:spTree>
    <p:extLst>
      <p:ext uri="{BB962C8B-B14F-4D97-AF65-F5344CB8AC3E}">
        <p14:creationId xmlns:p14="http://schemas.microsoft.com/office/powerpoint/2010/main" val="39987576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7A93-094B-47C3-9C37-5C27017BC125}"/>
              </a:ext>
            </a:extLst>
          </p:cNvPr>
          <p:cNvSpPr>
            <a:spLocks noGrp="1"/>
          </p:cNvSpPr>
          <p:nvPr>
            <p:ph type="title"/>
          </p:nvPr>
        </p:nvSpPr>
        <p:spPr>
          <a:xfrm>
            <a:off x="390144" y="0"/>
            <a:ext cx="10515600" cy="1325563"/>
          </a:xfrm>
        </p:spPr>
        <p:txBody>
          <a:bodyPr/>
          <a:lstStyle/>
          <a:p>
            <a:r>
              <a:rPr lang="en-GB" b="1" dirty="0">
                <a:solidFill>
                  <a:srgbClr val="FF0000"/>
                </a:solidFill>
              </a:rPr>
              <a:t>4</a:t>
            </a:r>
            <a:r>
              <a:rPr lang="en-GB" b="1" dirty="0" smtClean="0">
                <a:solidFill>
                  <a:srgbClr val="FF0000"/>
                </a:solidFill>
              </a:rPr>
              <a:t>.5 Normal </a:t>
            </a:r>
            <a:r>
              <a:rPr lang="en-GB" b="1" dirty="0">
                <a:solidFill>
                  <a:srgbClr val="FF0000"/>
                </a:solidFill>
              </a:rPr>
              <a:t>output (supply constraints)</a:t>
            </a:r>
          </a:p>
        </p:txBody>
      </p:sp>
      <p:sp>
        <p:nvSpPr>
          <p:cNvPr id="7" name="Rectangle 4">
            <a:extLst>
              <a:ext uri="{FF2B5EF4-FFF2-40B4-BE49-F238E27FC236}">
                <a16:creationId xmlns:a16="http://schemas.microsoft.com/office/drawing/2014/main" id="{A5E663EA-43B8-47BB-8A5B-56E3B9C752C2}"/>
              </a:ext>
            </a:extLst>
          </p:cNvPr>
          <p:cNvSpPr txBox="1">
            <a:spLocks noChangeArrowheads="1"/>
          </p:cNvSpPr>
          <p:nvPr/>
        </p:nvSpPr>
        <p:spPr bwMode="auto">
          <a:xfrm>
            <a:off x="1517372" y="1325563"/>
            <a:ext cx="883058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23D6B"/>
              </a:buClr>
              <a:buChar char="•"/>
              <a:defRPr sz="2500">
                <a:solidFill>
                  <a:srgbClr val="0B1F2C"/>
                </a:solidFill>
                <a:latin typeface="+mn-lt"/>
                <a:ea typeface="+mn-ea"/>
                <a:cs typeface="+mn-cs"/>
              </a:defRPr>
            </a:lvl1pPr>
            <a:lvl2pPr marL="742950" indent="-285750" algn="l" rtl="0" eaLnBrk="1" fontAlgn="base" hangingPunct="1">
              <a:spcBef>
                <a:spcPct val="20000"/>
              </a:spcBef>
              <a:spcAft>
                <a:spcPct val="0"/>
              </a:spcAft>
              <a:buClr>
                <a:srgbClr val="123D6B"/>
              </a:buClr>
              <a:buChar char="–"/>
              <a:defRPr sz="2000">
                <a:solidFill>
                  <a:srgbClr val="0B1F2C"/>
                </a:solidFill>
                <a:latin typeface="+mn-lt"/>
              </a:defRPr>
            </a:lvl2pPr>
            <a:lvl3pPr marL="1143000" indent="-228600" algn="l" rtl="0" eaLnBrk="1" fontAlgn="base" hangingPunct="1">
              <a:spcBef>
                <a:spcPct val="20000"/>
              </a:spcBef>
              <a:spcAft>
                <a:spcPct val="0"/>
              </a:spcAft>
              <a:buClr>
                <a:srgbClr val="123D6B"/>
              </a:buClr>
              <a:buChar char="•"/>
              <a:defRPr sz="1600">
                <a:solidFill>
                  <a:srgbClr val="0B1F2C"/>
                </a:solidFill>
                <a:latin typeface="+mn-lt"/>
              </a:defRPr>
            </a:lvl3pPr>
            <a:lvl4pPr marL="1600200" indent="-228600" algn="l" rtl="0" eaLnBrk="1" fontAlgn="base" hangingPunct="1">
              <a:spcBef>
                <a:spcPct val="20000"/>
              </a:spcBef>
              <a:spcAft>
                <a:spcPct val="0"/>
              </a:spcAft>
              <a:buClr>
                <a:srgbClr val="123D6B"/>
              </a:buClr>
              <a:buChar char="–"/>
              <a:defRPr sz="1600">
                <a:solidFill>
                  <a:srgbClr val="0B1F2C"/>
                </a:solidFill>
                <a:latin typeface="+mn-lt"/>
              </a:defRPr>
            </a:lvl4pPr>
            <a:lvl5pPr marL="2057400" indent="-228600" algn="l" rtl="0" eaLnBrk="1" fontAlgn="base" hangingPunct="1">
              <a:spcBef>
                <a:spcPct val="20000"/>
              </a:spcBef>
              <a:spcAft>
                <a:spcPct val="0"/>
              </a:spcAft>
              <a:buClr>
                <a:srgbClr val="123D6B"/>
              </a:buClr>
              <a:buChar char="»"/>
              <a:defRPr sz="1600">
                <a:solidFill>
                  <a:srgbClr val="0B1F2C"/>
                </a:solidFill>
                <a:latin typeface="+mn-lt"/>
              </a:defRPr>
            </a:lvl5pPr>
            <a:lvl6pPr marL="2514600" indent="-228600" algn="l" rtl="0" eaLnBrk="1" fontAlgn="base" hangingPunct="1">
              <a:spcBef>
                <a:spcPct val="20000"/>
              </a:spcBef>
              <a:spcAft>
                <a:spcPct val="0"/>
              </a:spcAft>
              <a:buClr>
                <a:srgbClr val="123D6B"/>
              </a:buClr>
              <a:buChar char="»"/>
              <a:defRPr sz="1600" b="1">
                <a:solidFill>
                  <a:srgbClr val="123D6B"/>
                </a:solidFill>
                <a:latin typeface="+mn-lt"/>
              </a:defRPr>
            </a:lvl6pPr>
            <a:lvl7pPr marL="2971800" indent="-228600" algn="l" rtl="0" eaLnBrk="1" fontAlgn="base" hangingPunct="1">
              <a:spcBef>
                <a:spcPct val="20000"/>
              </a:spcBef>
              <a:spcAft>
                <a:spcPct val="0"/>
              </a:spcAft>
              <a:buClr>
                <a:srgbClr val="123D6B"/>
              </a:buClr>
              <a:buChar char="»"/>
              <a:defRPr sz="1600" b="1">
                <a:solidFill>
                  <a:srgbClr val="123D6B"/>
                </a:solidFill>
                <a:latin typeface="+mn-lt"/>
              </a:defRPr>
            </a:lvl7pPr>
            <a:lvl8pPr marL="3429000" indent="-228600" algn="l" rtl="0" eaLnBrk="1" fontAlgn="base" hangingPunct="1">
              <a:spcBef>
                <a:spcPct val="20000"/>
              </a:spcBef>
              <a:spcAft>
                <a:spcPct val="0"/>
              </a:spcAft>
              <a:buClr>
                <a:srgbClr val="123D6B"/>
              </a:buClr>
              <a:buChar char="»"/>
              <a:defRPr sz="1600" b="1">
                <a:solidFill>
                  <a:srgbClr val="123D6B"/>
                </a:solidFill>
                <a:latin typeface="+mn-lt"/>
              </a:defRPr>
            </a:lvl8pPr>
            <a:lvl9pPr marL="3886200" indent="-228600" algn="l" rtl="0" eaLnBrk="1" fontAlgn="base" hangingPunct="1">
              <a:spcBef>
                <a:spcPct val="20000"/>
              </a:spcBef>
              <a:spcAft>
                <a:spcPct val="0"/>
              </a:spcAft>
              <a:buClr>
                <a:srgbClr val="123D6B"/>
              </a:buClr>
              <a:buChar char="»"/>
              <a:defRPr sz="1600" b="1">
                <a:solidFill>
                  <a:srgbClr val="123D6B"/>
                </a:solidFill>
                <a:latin typeface="+mn-lt"/>
              </a:defRPr>
            </a:lvl9pPr>
          </a:lstStyle>
          <a:p>
            <a:pPr marL="0" indent="0">
              <a:buNone/>
            </a:pPr>
            <a:r>
              <a:rPr lang="en-GB" sz="2800" kern="0" dirty="0"/>
              <a:t>Trying to capture crowding out in the product market</a:t>
            </a:r>
          </a:p>
          <a:p>
            <a:r>
              <a:rPr lang="en-GB" sz="2800" kern="0" dirty="0"/>
              <a:t>Normal or expected output is an existing term in E3ME equations for industry prices, wages, investments and imports</a:t>
            </a:r>
          </a:p>
          <a:p>
            <a:r>
              <a:rPr lang="en-GB" sz="2800" kern="0" dirty="0"/>
              <a:t>It is a proxy for supply constraints in a demand-driven E3ME model </a:t>
            </a:r>
          </a:p>
          <a:p>
            <a:pPr lvl="1"/>
            <a:r>
              <a:rPr lang="en-GB" sz="2800" kern="0" dirty="0"/>
              <a:t>e.g. the further away from normal output – the higher shock to capacity</a:t>
            </a:r>
          </a:p>
          <a:p>
            <a:pPr lvl="1"/>
            <a:r>
              <a:rPr lang="en-GB" sz="2800" kern="0" dirty="0"/>
              <a:t> price, wages, investment and imports should response accordingly</a:t>
            </a:r>
          </a:p>
          <a:p>
            <a:endParaRPr lang="en-GB" sz="2800" kern="0" dirty="0"/>
          </a:p>
          <a:p>
            <a:pPr marL="0" indent="0">
              <a:buNone/>
            </a:pPr>
            <a:endParaRPr lang="en-GB" sz="2600" kern="0" dirty="0"/>
          </a:p>
          <a:p>
            <a:pPr marL="0" indent="0">
              <a:buNone/>
            </a:pPr>
            <a:r>
              <a:rPr lang="en-GB" sz="2600" kern="0" dirty="0"/>
              <a:t>	</a:t>
            </a:r>
            <a:endParaRPr lang="en-GB" sz="2100" kern="0" dirty="0"/>
          </a:p>
          <a:p>
            <a:pPr lvl="1"/>
            <a:endParaRPr lang="en-GB" sz="2100" kern="0" dirty="0"/>
          </a:p>
          <a:p>
            <a:endParaRPr lang="en-GB" sz="2600" kern="0" dirty="0"/>
          </a:p>
          <a:p>
            <a:endParaRPr lang="en-GB" sz="2600" kern="0" dirty="0"/>
          </a:p>
        </p:txBody>
      </p:sp>
    </p:spTree>
    <p:extLst>
      <p:ext uri="{BB962C8B-B14F-4D97-AF65-F5344CB8AC3E}">
        <p14:creationId xmlns:p14="http://schemas.microsoft.com/office/powerpoint/2010/main" val="41909355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7A93-094B-47C3-9C37-5C27017BC125}"/>
              </a:ext>
            </a:extLst>
          </p:cNvPr>
          <p:cNvSpPr>
            <a:spLocks noGrp="1"/>
          </p:cNvSpPr>
          <p:nvPr>
            <p:ph type="title"/>
          </p:nvPr>
        </p:nvSpPr>
        <p:spPr/>
        <p:txBody>
          <a:bodyPr/>
          <a:lstStyle/>
          <a:p>
            <a:r>
              <a:rPr lang="en-GB" b="1" dirty="0">
                <a:solidFill>
                  <a:srgbClr val="FF0000"/>
                </a:solidFill>
              </a:rPr>
              <a:t>Normal output (new specification)</a:t>
            </a:r>
          </a:p>
        </p:txBody>
      </p:sp>
      <p:sp>
        <p:nvSpPr>
          <p:cNvPr id="7" name="Rectangle 4">
            <a:extLst>
              <a:ext uri="{FF2B5EF4-FFF2-40B4-BE49-F238E27FC236}">
                <a16:creationId xmlns:a16="http://schemas.microsoft.com/office/drawing/2014/main" id="{A5E663EA-43B8-47BB-8A5B-56E3B9C752C2}"/>
              </a:ext>
            </a:extLst>
          </p:cNvPr>
          <p:cNvSpPr txBox="1">
            <a:spLocks noChangeArrowheads="1"/>
          </p:cNvSpPr>
          <p:nvPr/>
        </p:nvSpPr>
        <p:spPr bwMode="auto">
          <a:xfrm>
            <a:off x="1983717" y="1193320"/>
            <a:ext cx="770522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23D6B"/>
              </a:buClr>
              <a:buChar char="•"/>
              <a:defRPr sz="2500">
                <a:solidFill>
                  <a:srgbClr val="0B1F2C"/>
                </a:solidFill>
                <a:latin typeface="+mn-lt"/>
                <a:ea typeface="+mn-ea"/>
                <a:cs typeface="+mn-cs"/>
              </a:defRPr>
            </a:lvl1pPr>
            <a:lvl2pPr marL="742950" indent="-285750" algn="l" rtl="0" eaLnBrk="1" fontAlgn="base" hangingPunct="1">
              <a:spcBef>
                <a:spcPct val="20000"/>
              </a:spcBef>
              <a:spcAft>
                <a:spcPct val="0"/>
              </a:spcAft>
              <a:buClr>
                <a:srgbClr val="123D6B"/>
              </a:buClr>
              <a:buChar char="–"/>
              <a:defRPr sz="2000">
                <a:solidFill>
                  <a:srgbClr val="0B1F2C"/>
                </a:solidFill>
                <a:latin typeface="+mn-lt"/>
              </a:defRPr>
            </a:lvl2pPr>
            <a:lvl3pPr marL="1143000" indent="-228600" algn="l" rtl="0" eaLnBrk="1" fontAlgn="base" hangingPunct="1">
              <a:spcBef>
                <a:spcPct val="20000"/>
              </a:spcBef>
              <a:spcAft>
                <a:spcPct val="0"/>
              </a:spcAft>
              <a:buClr>
                <a:srgbClr val="123D6B"/>
              </a:buClr>
              <a:buChar char="•"/>
              <a:defRPr sz="1600">
                <a:solidFill>
                  <a:srgbClr val="0B1F2C"/>
                </a:solidFill>
                <a:latin typeface="+mn-lt"/>
              </a:defRPr>
            </a:lvl3pPr>
            <a:lvl4pPr marL="1600200" indent="-228600" algn="l" rtl="0" eaLnBrk="1" fontAlgn="base" hangingPunct="1">
              <a:spcBef>
                <a:spcPct val="20000"/>
              </a:spcBef>
              <a:spcAft>
                <a:spcPct val="0"/>
              </a:spcAft>
              <a:buClr>
                <a:srgbClr val="123D6B"/>
              </a:buClr>
              <a:buChar char="–"/>
              <a:defRPr sz="1600">
                <a:solidFill>
                  <a:srgbClr val="0B1F2C"/>
                </a:solidFill>
                <a:latin typeface="+mn-lt"/>
              </a:defRPr>
            </a:lvl4pPr>
            <a:lvl5pPr marL="2057400" indent="-228600" algn="l" rtl="0" eaLnBrk="1" fontAlgn="base" hangingPunct="1">
              <a:spcBef>
                <a:spcPct val="20000"/>
              </a:spcBef>
              <a:spcAft>
                <a:spcPct val="0"/>
              </a:spcAft>
              <a:buClr>
                <a:srgbClr val="123D6B"/>
              </a:buClr>
              <a:buChar char="»"/>
              <a:defRPr sz="1600">
                <a:solidFill>
                  <a:srgbClr val="0B1F2C"/>
                </a:solidFill>
                <a:latin typeface="+mn-lt"/>
              </a:defRPr>
            </a:lvl5pPr>
            <a:lvl6pPr marL="2514600" indent="-228600" algn="l" rtl="0" eaLnBrk="1" fontAlgn="base" hangingPunct="1">
              <a:spcBef>
                <a:spcPct val="20000"/>
              </a:spcBef>
              <a:spcAft>
                <a:spcPct val="0"/>
              </a:spcAft>
              <a:buClr>
                <a:srgbClr val="123D6B"/>
              </a:buClr>
              <a:buChar char="»"/>
              <a:defRPr sz="1600" b="1">
                <a:solidFill>
                  <a:srgbClr val="123D6B"/>
                </a:solidFill>
                <a:latin typeface="+mn-lt"/>
              </a:defRPr>
            </a:lvl6pPr>
            <a:lvl7pPr marL="2971800" indent="-228600" algn="l" rtl="0" eaLnBrk="1" fontAlgn="base" hangingPunct="1">
              <a:spcBef>
                <a:spcPct val="20000"/>
              </a:spcBef>
              <a:spcAft>
                <a:spcPct val="0"/>
              </a:spcAft>
              <a:buClr>
                <a:srgbClr val="123D6B"/>
              </a:buClr>
              <a:buChar char="»"/>
              <a:defRPr sz="1600" b="1">
                <a:solidFill>
                  <a:srgbClr val="123D6B"/>
                </a:solidFill>
                <a:latin typeface="+mn-lt"/>
              </a:defRPr>
            </a:lvl7pPr>
            <a:lvl8pPr marL="3429000" indent="-228600" algn="l" rtl="0" eaLnBrk="1" fontAlgn="base" hangingPunct="1">
              <a:spcBef>
                <a:spcPct val="20000"/>
              </a:spcBef>
              <a:spcAft>
                <a:spcPct val="0"/>
              </a:spcAft>
              <a:buClr>
                <a:srgbClr val="123D6B"/>
              </a:buClr>
              <a:buChar char="»"/>
              <a:defRPr sz="1600" b="1">
                <a:solidFill>
                  <a:srgbClr val="123D6B"/>
                </a:solidFill>
                <a:latin typeface="+mn-lt"/>
              </a:defRPr>
            </a:lvl8pPr>
            <a:lvl9pPr marL="3886200" indent="-228600" algn="l" rtl="0" eaLnBrk="1" fontAlgn="base" hangingPunct="1">
              <a:spcBef>
                <a:spcPct val="20000"/>
              </a:spcBef>
              <a:spcAft>
                <a:spcPct val="0"/>
              </a:spcAft>
              <a:buClr>
                <a:srgbClr val="123D6B"/>
              </a:buClr>
              <a:buChar char="»"/>
              <a:defRPr sz="1600" b="1">
                <a:solidFill>
                  <a:srgbClr val="123D6B"/>
                </a:solidFill>
                <a:latin typeface="+mn-lt"/>
              </a:defRPr>
            </a:lvl9pPr>
          </a:lstStyle>
          <a:p>
            <a:pPr marL="0" indent="0">
              <a:buNone/>
            </a:pPr>
            <a:endParaRPr lang="en-GB" sz="2600" kern="0" dirty="0"/>
          </a:p>
          <a:p>
            <a:pPr marL="0" indent="0">
              <a:buNone/>
            </a:pPr>
            <a:r>
              <a:rPr lang="en-GB" sz="3200" kern="0" dirty="0"/>
              <a:t>New normal output = f(output of past 5 years, technologies, unemployment)</a:t>
            </a:r>
          </a:p>
          <a:p>
            <a:endParaRPr lang="en-GB" sz="2600" kern="0" dirty="0"/>
          </a:p>
          <a:p>
            <a:pPr marL="0" indent="0">
              <a:buNone/>
            </a:pPr>
            <a:endParaRPr lang="en-GB" sz="2600" kern="0" dirty="0"/>
          </a:p>
          <a:p>
            <a:pPr marL="0" indent="0">
              <a:buNone/>
            </a:pPr>
            <a:r>
              <a:rPr lang="en-GB" sz="2600" kern="0" dirty="0"/>
              <a:t>	</a:t>
            </a:r>
            <a:endParaRPr lang="en-GB" sz="2100" kern="0" dirty="0"/>
          </a:p>
          <a:p>
            <a:pPr lvl="1"/>
            <a:endParaRPr lang="en-GB" sz="2100" kern="0" dirty="0"/>
          </a:p>
          <a:p>
            <a:endParaRPr lang="en-GB" sz="2600" kern="0" dirty="0"/>
          </a:p>
          <a:p>
            <a:endParaRPr lang="en-GB" sz="2600" kern="0" dirty="0"/>
          </a:p>
        </p:txBody>
      </p:sp>
      <p:pic>
        <p:nvPicPr>
          <p:cNvPr id="4" name="Picture 2">
            <a:extLst>
              <a:ext uri="{FF2B5EF4-FFF2-40B4-BE49-F238E27FC236}">
                <a16:creationId xmlns:a16="http://schemas.microsoft.com/office/drawing/2014/main" id="{DAD1C071-A4E0-4ECD-ACDF-C46B7BB38E87}"/>
              </a:ext>
            </a:extLst>
          </p:cNvPr>
          <p:cNvPicPr>
            <a:picLocks noChangeAspect="1"/>
          </p:cNvPicPr>
          <p:nvPr/>
        </p:nvPicPr>
        <p:blipFill>
          <a:blip r:embed="rId2"/>
          <a:stretch>
            <a:fillRect/>
          </a:stretch>
        </p:blipFill>
        <p:spPr>
          <a:xfrm>
            <a:off x="2950512" y="2921536"/>
            <a:ext cx="6339792" cy="3734828"/>
          </a:xfrm>
          <a:prstGeom prst="rect">
            <a:avLst/>
          </a:prstGeom>
        </p:spPr>
      </p:pic>
    </p:spTree>
    <p:extLst>
      <p:ext uri="{BB962C8B-B14F-4D97-AF65-F5344CB8AC3E}">
        <p14:creationId xmlns:p14="http://schemas.microsoft.com/office/powerpoint/2010/main" val="12395742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r>
              <a:rPr lang="en-GB" sz="3600" b="1" dirty="0">
                <a:solidFill>
                  <a:srgbClr val="FF0000"/>
                </a:solidFill>
              </a:rPr>
              <a:t>4</a:t>
            </a:r>
            <a:r>
              <a:rPr lang="en-GB" sz="3600" b="1" dirty="0" smtClean="0">
                <a:solidFill>
                  <a:srgbClr val="FF0000"/>
                </a:solidFill>
              </a:rPr>
              <a:t>.6    Development </a:t>
            </a:r>
            <a:r>
              <a:rPr lang="en-GB" sz="3600" b="1" dirty="0">
                <a:solidFill>
                  <a:srgbClr val="FF0000"/>
                </a:solidFill>
              </a:rPr>
              <a:t>of the material module in E3ME</a:t>
            </a:r>
            <a:endParaRPr lang="en-US" sz="3600" b="1" dirty="0">
              <a:solidFill>
                <a:srgbClr val="FF0000"/>
              </a:solidFill>
            </a:endParaRPr>
          </a:p>
        </p:txBody>
      </p:sp>
      <p:sp>
        <p:nvSpPr>
          <p:cNvPr id="6147" name="Rectangle 3"/>
          <p:cNvSpPr>
            <a:spLocks noGrp="1" noChangeArrowheads="1"/>
          </p:cNvSpPr>
          <p:nvPr>
            <p:ph type="body" idx="1"/>
          </p:nvPr>
        </p:nvSpPr>
        <p:spPr/>
        <p:txBody>
          <a:bodyPr/>
          <a:lstStyle/>
          <a:p>
            <a:r>
              <a:rPr lang="en-GB" dirty="0"/>
              <a:t>Originally developed for the European Matisse research project </a:t>
            </a:r>
            <a:r>
              <a:rPr lang="en-GB" u="sng" dirty="0">
                <a:hlinkClick r:id="rId3"/>
              </a:rPr>
              <a:t>http://www.matisse-project.net/</a:t>
            </a:r>
            <a:r>
              <a:rPr lang="en-GB" dirty="0"/>
              <a:t> </a:t>
            </a:r>
          </a:p>
          <a:p>
            <a:r>
              <a:rPr lang="en-GB" dirty="0"/>
              <a:t>Applied in the </a:t>
            </a:r>
            <a:r>
              <a:rPr lang="en-GB" dirty="0" err="1"/>
              <a:t>petrE</a:t>
            </a:r>
            <a:r>
              <a:rPr lang="en-GB" dirty="0"/>
              <a:t> project (Ekins et al, 2012) </a:t>
            </a:r>
            <a:r>
              <a:rPr lang="en-GB" dirty="0">
                <a:hlinkClick r:id="rId4"/>
              </a:rPr>
              <a:t>http://www.petre.org.uk/pdf/ExtendingE3ME_to_Material_Flows.pdf</a:t>
            </a:r>
            <a:r>
              <a:rPr lang="en-GB" dirty="0"/>
              <a:t> </a:t>
            </a:r>
          </a:p>
          <a:p>
            <a:r>
              <a:rPr lang="en-GB" dirty="0"/>
              <a:t>Very few macroeconomic models currently include physical measures of material consumption</a:t>
            </a:r>
          </a:p>
          <a:p>
            <a:r>
              <a:rPr lang="en-GB" dirty="0"/>
              <a:t>Recent work for European Commission includes resource efficiency, material tax, ETR, and circular economy </a:t>
            </a:r>
          </a:p>
          <a:p>
            <a:r>
              <a:rPr lang="en-GB" dirty="0">
                <a:highlight>
                  <a:srgbClr val="00FFFF"/>
                </a:highlight>
              </a:rPr>
              <a:t>Now includes non-EU regions</a:t>
            </a:r>
            <a:endParaRPr lang="en-US" dirty="0">
              <a:highlight>
                <a:srgbClr val="00FFFF"/>
              </a:highlight>
            </a:endParaRPr>
          </a:p>
        </p:txBody>
      </p:sp>
    </p:spTree>
    <p:extLst>
      <p:ext uri="{BB962C8B-B14F-4D97-AF65-F5344CB8AC3E}">
        <p14:creationId xmlns:p14="http://schemas.microsoft.com/office/powerpoint/2010/main" val="25545977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BBB12-DF92-4517-AC1E-A7854C0FB3FD}"/>
              </a:ext>
            </a:extLst>
          </p:cNvPr>
          <p:cNvSpPr>
            <a:spLocks noGrp="1"/>
          </p:cNvSpPr>
          <p:nvPr>
            <p:ph type="title"/>
          </p:nvPr>
        </p:nvSpPr>
        <p:spPr/>
        <p:txBody>
          <a:bodyPr/>
          <a:lstStyle/>
          <a:p>
            <a:r>
              <a:rPr lang="en-GB" dirty="0" smtClean="0">
                <a:solidFill>
                  <a:srgbClr val="FF0000"/>
                </a:solidFill>
              </a:rPr>
              <a:t>  4.7 New </a:t>
            </a:r>
            <a:r>
              <a:rPr lang="en-GB" dirty="0">
                <a:solidFill>
                  <a:srgbClr val="FF0000"/>
                </a:solidFill>
              </a:rPr>
              <a:t>in E3ME: Global material mode</a:t>
            </a:r>
            <a:r>
              <a:rPr lang="en-GB" dirty="0"/>
              <a:t>lling</a:t>
            </a:r>
          </a:p>
        </p:txBody>
      </p:sp>
      <p:pic>
        <p:nvPicPr>
          <p:cNvPr id="3" name="Picture 2">
            <a:extLst>
              <a:ext uri="{FF2B5EF4-FFF2-40B4-BE49-F238E27FC236}">
                <a16:creationId xmlns:a16="http://schemas.microsoft.com/office/drawing/2014/main" id="{2904DB45-6920-44E5-B6D0-3A01BFFFB35E}"/>
              </a:ext>
            </a:extLst>
          </p:cNvPr>
          <p:cNvPicPr>
            <a:picLocks noChangeAspect="1"/>
          </p:cNvPicPr>
          <p:nvPr/>
        </p:nvPicPr>
        <p:blipFill>
          <a:blip r:embed="rId2"/>
          <a:stretch>
            <a:fillRect/>
          </a:stretch>
        </p:blipFill>
        <p:spPr>
          <a:xfrm>
            <a:off x="2351585" y="1340769"/>
            <a:ext cx="6559649" cy="4916299"/>
          </a:xfrm>
          <a:prstGeom prst="rect">
            <a:avLst/>
          </a:prstGeom>
        </p:spPr>
      </p:pic>
    </p:spTree>
    <p:extLst>
      <p:ext uri="{BB962C8B-B14F-4D97-AF65-F5344CB8AC3E}">
        <p14:creationId xmlns:p14="http://schemas.microsoft.com/office/powerpoint/2010/main" val="1710126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p:txBody>
          <a:bodyPr/>
          <a:lstStyle/>
          <a:p>
            <a:r>
              <a:rPr lang="en-GB" b="1" u="sng" dirty="0">
                <a:solidFill>
                  <a:srgbClr val="FF0000"/>
                </a:solidFill>
              </a:rPr>
              <a:t>4</a:t>
            </a:r>
            <a:r>
              <a:rPr lang="en-GB" b="1" u="sng" dirty="0" smtClean="0">
                <a:solidFill>
                  <a:srgbClr val="FF0000"/>
                </a:solidFill>
              </a:rPr>
              <a:t>.8  E3ME </a:t>
            </a:r>
            <a:r>
              <a:rPr lang="en-GB" b="1" u="sng" dirty="0">
                <a:solidFill>
                  <a:srgbClr val="FF0000"/>
                </a:solidFill>
              </a:rPr>
              <a:t>Limitations</a:t>
            </a:r>
          </a:p>
        </p:txBody>
      </p:sp>
      <p:sp>
        <p:nvSpPr>
          <p:cNvPr id="5" name="Rectangle 3"/>
          <p:cNvSpPr txBox="1">
            <a:spLocks noChangeArrowheads="1"/>
          </p:cNvSpPr>
          <p:nvPr/>
        </p:nvSpPr>
        <p:spPr bwMode="auto">
          <a:xfrm>
            <a:off x="2135560" y="1700808"/>
            <a:ext cx="8380040" cy="491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23D6B"/>
              </a:buClr>
              <a:buChar char="•"/>
              <a:defRPr sz="2700">
                <a:solidFill>
                  <a:srgbClr val="123D6B"/>
                </a:solidFill>
                <a:latin typeface="+mn-lt"/>
                <a:ea typeface="+mn-ea"/>
                <a:cs typeface="+mn-cs"/>
              </a:defRPr>
            </a:lvl1pPr>
            <a:lvl2pPr marL="742950" indent="-285750" algn="l" rtl="0" eaLnBrk="1" fontAlgn="base" hangingPunct="1">
              <a:spcBef>
                <a:spcPct val="20000"/>
              </a:spcBef>
              <a:spcAft>
                <a:spcPct val="0"/>
              </a:spcAft>
              <a:buClr>
                <a:srgbClr val="123D6B"/>
              </a:buClr>
              <a:buChar char="–"/>
              <a:defRPr sz="2000">
                <a:solidFill>
                  <a:srgbClr val="123D6B"/>
                </a:solidFill>
                <a:latin typeface="+mn-lt"/>
              </a:defRPr>
            </a:lvl2pPr>
            <a:lvl3pPr marL="1143000" indent="-228600" algn="l" rtl="0" eaLnBrk="1" fontAlgn="base" hangingPunct="1">
              <a:spcBef>
                <a:spcPct val="20000"/>
              </a:spcBef>
              <a:spcAft>
                <a:spcPct val="0"/>
              </a:spcAft>
              <a:buClr>
                <a:srgbClr val="123D6B"/>
              </a:buClr>
              <a:buChar char="•"/>
              <a:defRPr sz="1600">
                <a:solidFill>
                  <a:srgbClr val="123D6B"/>
                </a:solidFill>
                <a:latin typeface="+mn-lt"/>
              </a:defRPr>
            </a:lvl3pPr>
            <a:lvl4pPr marL="1600200" indent="-228600" algn="l" rtl="0" eaLnBrk="1" fontAlgn="base" hangingPunct="1">
              <a:spcBef>
                <a:spcPct val="20000"/>
              </a:spcBef>
              <a:spcAft>
                <a:spcPct val="0"/>
              </a:spcAft>
              <a:buClr>
                <a:srgbClr val="123D6B"/>
              </a:buClr>
              <a:buChar char="–"/>
              <a:defRPr sz="1600">
                <a:solidFill>
                  <a:srgbClr val="123D6B"/>
                </a:solidFill>
                <a:latin typeface="+mn-lt"/>
              </a:defRPr>
            </a:lvl4pPr>
            <a:lvl5pPr marL="2057400" indent="-228600" algn="l" rtl="0" eaLnBrk="1" fontAlgn="base" hangingPunct="1">
              <a:spcBef>
                <a:spcPct val="20000"/>
              </a:spcBef>
              <a:spcAft>
                <a:spcPct val="0"/>
              </a:spcAft>
              <a:buClr>
                <a:srgbClr val="123D6B"/>
              </a:buClr>
              <a:buChar char="»"/>
              <a:defRPr sz="1600">
                <a:solidFill>
                  <a:srgbClr val="123D6B"/>
                </a:solidFill>
                <a:latin typeface="+mn-lt"/>
              </a:defRPr>
            </a:lvl5pPr>
            <a:lvl6pPr marL="2514600" indent="-228600" algn="l" rtl="0" eaLnBrk="1" fontAlgn="base" hangingPunct="1">
              <a:spcBef>
                <a:spcPct val="20000"/>
              </a:spcBef>
              <a:spcAft>
                <a:spcPct val="0"/>
              </a:spcAft>
              <a:buClr>
                <a:srgbClr val="123D6B"/>
              </a:buClr>
              <a:buChar char="»"/>
              <a:defRPr sz="1600" b="1">
                <a:solidFill>
                  <a:srgbClr val="123D6B"/>
                </a:solidFill>
                <a:latin typeface="+mn-lt"/>
              </a:defRPr>
            </a:lvl6pPr>
            <a:lvl7pPr marL="2971800" indent="-228600" algn="l" rtl="0" eaLnBrk="1" fontAlgn="base" hangingPunct="1">
              <a:spcBef>
                <a:spcPct val="20000"/>
              </a:spcBef>
              <a:spcAft>
                <a:spcPct val="0"/>
              </a:spcAft>
              <a:buClr>
                <a:srgbClr val="123D6B"/>
              </a:buClr>
              <a:buChar char="»"/>
              <a:defRPr sz="1600" b="1">
                <a:solidFill>
                  <a:srgbClr val="123D6B"/>
                </a:solidFill>
                <a:latin typeface="+mn-lt"/>
              </a:defRPr>
            </a:lvl7pPr>
            <a:lvl8pPr marL="3429000" indent="-228600" algn="l" rtl="0" eaLnBrk="1" fontAlgn="base" hangingPunct="1">
              <a:spcBef>
                <a:spcPct val="20000"/>
              </a:spcBef>
              <a:spcAft>
                <a:spcPct val="0"/>
              </a:spcAft>
              <a:buClr>
                <a:srgbClr val="123D6B"/>
              </a:buClr>
              <a:buChar char="»"/>
              <a:defRPr sz="1600" b="1">
                <a:solidFill>
                  <a:srgbClr val="123D6B"/>
                </a:solidFill>
                <a:latin typeface="+mn-lt"/>
              </a:defRPr>
            </a:lvl8pPr>
            <a:lvl9pPr marL="3886200" indent="-228600" algn="l" rtl="0" eaLnBrk="1" fontAlgn="base" hangingPunct="1">
              <a:spcBef>
                <a:spcPct val="20000"/>
              </a:spcBef>
              <a:spcAft>
                <a:spcPct val="0"/>
              </a:spcAft>
              <a:buClr>
                <a:srgbClr val="123D6B"/>
              </a:buClr>
              <a:buChar char="»"/>
              <a:defRPr sz="1600" b="1">
                <a:solidFill>
                  <a:srgbClr val="123D6B"/>
                </a:solidFill>
                <a:latin typeface="+mn-lt"/>
              </a:defRPr>
            </a:lvl9pPr>
          </a:lstStyle>
          <a:p>
            <a:r>
              <a:rPr lang="en-GB" kern="0" dirty="0"/>
              <a:t>Data</a:t>
            </a:r>
          </a:p>
          <a:p>
            <a:pPr lvl="1"/>
            <a:r>
              <a:rPr lang="en-GB" kern="0" dirty="0"/>
              <a:t>annual model</a:t>
            </a:r>
          </a:p>
          <a:p>
            <a:pPr lvl="1"/>
            <a:r>
              <a:rPr lang="en-GB" kern="0" dirty="0"/>
              <a:t>quality and availability of data</a:t>
            </a:r>
          </a:p>
          <a:p>
            <a:r>
              <a:rPr lang="en-GB" kern="0" dirty="0"/>
              <a:t>Econometric</a:t>
            </a:r>
          </a:p>
          <a:p>
            <a:pPr lvl="1"/>
            <a:r>
              <a:rPr lang="en-GB" kern="0" dirty="0"/>
              <a:t>dealing with structural change</a:t>
            </a:r>
          </a:p>
          <a:p>
            <a:pPr lvl="1"/>
            <a:r>
              <a:rPr lang="en-GB" kern="0" dirty="0"/>
              <a:t>based on historical relationships (Lucas critique)</a:t>
            </a:r>
          </a:p>
          <a:p>
            <a:r>
              <a:rPr lang="en-GB" kern="0" dirty="0"/>
              <a:t>Complexity</a:t>
            </a:r>
          </a:p>
          <a:p>
            <a:pPr lvl="1"/>
            <a:r>
              <a:rPr lang="en-GB" kern="0" dirty="0"/>
              <a:t>complex linkages between different part of models</a:t>
            </a:r>
          </a:p>
          <a:p>
            <a:r>
              <a:rPr lang="en-GB" kern="0" dirty="0"/>
              <a:t>Treatment of financial </a:t>
            </a:r>
            <a:r>
              <a:rPr lang="en-GB" kern="0" dirty="0" smtClean="0"/>
              <a:t>markets</a:t>
            </a:r>
            <a:endParaRPr lang="en-GB" kern="0" dirty="0"/>
          </a:p>
        </p:txBody>
      </p:sp>
    </p:spTree>
    <p:extLst>
      <p:ext uri="{BB962C8B-B14F-4D97-AF65-F5344CB8AC3E}">
        <p14:creationId xmlns:p14="http://schemas.microsoft.com/office/powerpoint/2010/main" val="10258734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body" idx="1"/>
          </p:nvPr>
        </p:nvSpPr>
        <p:spPr>
          <a:xfrm>
            <a:off x="1024129" y="679704"/>
            <a:ext cx="10689336" cy="4980432"/>
          </a:xfrm>
        </p:spPr>
        <p:txBody>
          <a:bodyPr>
            <a:normAutofit/>
          </a:bodyPr>
          <a:lstStyle/>
          <a:p>
            <a:pPr marL="0" indent="0">
              <a:spcAft>
                <a:spcPts val="1200"/>
              </a:spcAft>
              <a:buNone/>
            </a:pPr>
            <a:r>
              <a:rPr lang="en-GB" sz="3600" b="0" i="1" dirty="0"/>
              <a:t>“Good modelling involves the combination of best econometric practice, coherent economic theory and knowledge of data. Inevitably conflicts can arise between these three factors, and the modeller will need to exercise judgement in the weight that is attached to the econometric evidence, its consistency with theory and the requirement to model properly the time series observations”</a:t>
            </a:r>
          </a:p>
          <a:p>
            <a:pPr marL="0" indent="0">
              <a:buNone/>
            </a:pPr>
            <a:r>
              <a:rPr lang="en-GB" sz="3600" dirty="0"/>
              <a:t>Sean Holly (2013)</a:t>
            </a:r>
            <a:endParaRPr lang="en-GB" sz="3600" b="0" dirty="0"/>
          </a:p>
        </p:txBody>
      </p:sp>
    </p:spTree>
    <p:extLst>
      <p:ext uri="{BB962C8B-B14F-4D97-AF65-F5344CB8AC3E}">
        <p14:creationId xmlns:p14="http://schemas.microsoft.com/office/powerpoint/2010/main" val="30475341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fontScale="85000" lnSpcReduction="20000"/>
          </a:bodyPr>
          <a:lstStyle/>
          <a:p>
            <a:pPr>
              <a:spcAft>
                <a:spcPts val="1200"/>
              </a:spcAft>
              <a:buFontTx/>
              <a:buChar char="-"/>
              <a:defRPr/>
            </a:pPr>
            <a:r>
              <a:rPr kumimoji="0" lang="en-GB" altLang="ja-JP" dirty="0">
                <a:solidFill>
                  <a:srgbClr val="003E72"/>
                </a:solidFill>
              </a:rPr>
              <a:t>Data exploration on the 4CMR website: </a:t>
            </a:r>
            <a:br>
              <a:rPr kumimoji="0" lang="en-GB" altLang="ja-JP" dirty="0">
                <a:solidFill>
                  <a:srgbClr val="003E72"/>
                </a:solidFill>
              </a:rPr>
            </a:br>
            <a:r>
              <a:rPr kumimoji="0" lang="en-GB" altLang="ja-JP" dirty="0">
                <a:solidFill>
                  <a:srgbClr val="003E72"/>
                </a:solidFill>
              </a:rPr>
              <a:t>	</a:t>
            </a:r>
            <a:r>
              <a:rPr kumimoji="0" lang="en-GB" altLang="ja-JP" dirty="0">
                <a:solidFill>
                  <a:srgbClr val="008000"/>
                </a:solidFill>
              </a:rPr>
              <a:t>http://www.4cmr.group.cam.ac.uk/research/FTT/fttviewer</a:t>
            </a:r>
          </a:p>
          <a:p>
            <a:pPr>
              <a:spcAft>
                <a:spcPts val="1200"/>
              </a:spcAft>
              <a:buFontTx/>
              <a:buChar char="-"/>
              <a:defRPr/>
            </a:pPr>
            <a:r>
              <a:rPr kumimoji="0" lang="en-GB" altLang="ja-JP" dirty="0">
                <a:solidFill>
                  <a:srgbClr val="003E72"/>
                </a:solidFill>
              </a:rPr>
              <a:t>Definition of </a:t>
            </a:r>
            <a:r>
              <a:rPr kumimoji="0" lang="en-GB" altLang="ja-JP" dirty="0" err="1">
                <a:solidFill>
                  <a:srgbClr val="003E72"/>
                </a:solidFill>
              </a:rPr>
              <a:t>FTT:Power</a:t>
            </a:r>
            <a:r>
              <a:rPr kumimoji="0" lang="en-GB" altLang="ja-JP" dirty="0">
                <a:solidFill>
                  <a:srgbClr val="003E72"/>
                </a:solidFill>
              </a:rPr>
              <a:t>: </a:t>
            </a:r>
            <a:r>
              <a:rPr kumimoji="0" lang="en-GB" altLang="ja-JP" dirty="0">
                <a:solidFill>
                  <a:srgbClr val="008000"/>
                </a:solidFill>
              </a:rPr>
              <a:t>J-F Mercure, Energy Policy, </a:t>
            </a:r>
            <a:r>
              <a:rPr kumimoji="0" lang="en-GB" altLang="ja-JP" b="1" dirty="0">
                <a:solidFill>
                  <a:srgbClr val="008000"/>
                </a:solidFill>
              </a:rPr>
              <a:t>48</a:t>
            </a:r>
            <a:r>
              <a:rPr kumimoji="0" lang="en-GB" altLang="ja-JP" dirty="0">
                <a:solidFill>
                  <a:srgbClr val="008000"/>
                </a:solidFill>
              </a:rPr>
              <a:t> 799-811 (2012)</a:t>
            </a:r>
          </a:p>
          <a:p>
            <a:pPr>
              <a:spcAft>
                <a:spcPts val="1200"/>
              </a:spcAft>
              <a:buFontTx/>
              <a:buChar char="-"/>
              <a:defRPr/>
            </a:pPr>
            <a:r>
              <a:rPr kumimoji="0" lang="en-GB" altLang="ja-JP" dirty="0">
                <a:solidFill>
                  <a:srgbClr val="003E72"/>
                </a:solidFill>
              </a:rPr>
              <a:t>Energy resources database: </a:t>
            </a:r>
            <a:r>
              <a:rPr kumimoji="0" lang="en-GB" altLang="ja-JP" dirty="0">
                <a:solidFill>
                  <a:srgbClr val="008000"/>
                </a:solidFill>
              </a:rPr>
              <a:t>Mercure &amp; Salas, Energy, </a:t>
            </a:r>
            <a:r>
              <a:rPr kumimoji="0" lang="en-GB" altLang="ja-JP" b="1" dirty="0">
                <a:solidFill>
                  <a:srgbClr val="008000"/>
                </a:solidFill>
              </a:rPr>
              <a:t>46</a:t>
            </a:r>
            <a:r>
              <a:rPr kumimoji="0" lang="en-GB" altLang="ja-JP" dirty="0">
                <a:solidFill>
                  <a:srgbClr val="008000"/>
                </a:solidFill>
              </a:rPr>
              <a:t> 322-336 (2012)</a:t>
            </a:r>
          </a:p>
          <a:p>
            <a:pPr>
              <a:spcAft>
                <a:spcPts val="1200"/>
              </a:spcAft>
              <a:buFontTx/>
              <a:buChar char="-"/>
              <a:defRPr/>
            </a:pPr>
            <a:r>
              <a:rPr kumimoji="0" lang="en-GB" altLang="ja-JP" dirty="0">
                <a:solidFill>
                  <a:srgbClr val="003E72"/>
                </a:solidFill>
              </a:rPr>
              <a:t>Consumption of non-renewable resources: </a:t>
            </a:r>
            <a:r>
              <a:rPr kumimoji="0" lang="en-GB" altLang="ja-JP" dirty="0">
                <a:solidFill>
                  <a:srgbClr val="008000"/>
                </a:solidFill>
              </a:rPr>
              <a:t>Energy Policy, </a:t>
            </a:r>
            <a:r>
              <a:rPr kumimoji="0" lang="en-GB" altLang="ja-JP" b="1" dirty="0">
                <a:solidFill>
                  <a:srgbClr val="008000"/>
                </a:solidFill>
              </a:rPr>
              <a:t>63</a:t>
            </a:r>
            <a:r>
              <a:rPr kumimoji="0" lang="en-GB" altLang="ja-JP" dirty="0">
                <a:solidFill>
                  <a:srgbClr val="008000"/>
                </a:solidFill>
              </a:rPr>
              <a:t>, 469-483 (2013)</a:t>
            </a:r>
            <a:br>
              <a:rPr kumimoji="0" lang="en-GB" altLang="ja-JP" dirty="0">
                <a:solidFill>
                  <a:srgbClr val="008000"/>
                </a:solidFill>
              </a:rPr>
            </a:br>
            <a:r>
              <a:rPr kumimoji="0" lang="en-GB" altLang="ja-JP" dirty="0">
                <a:solidFill>
                  <a:srgbClr val="003E72"/>
                </a:solidFill>
              </a:rPr>
              <a:t>See also 4CMR working papers: </a:t>
            </a:r>
            <a:r>
              <a:rPr kumimoji="0" lang="en-GB" altLang="ja-JP" dirty="0">
                <a:solidFill>
                  <a:srgbClr val="008000"/>
                </a:solidFill>
              </a:rPr>
              <a:t>http://ideas.repec.org/p/ccc/wpaper/002.html</a:t>
            </a:r>
          </a:p>
          <a:p>
            <a:pPr>
              <a:spcAft>
                <a:spcPts val="1200"/>
              </a:spcAft>
              <a:buFontTx/>
              <a:buChar char="-"/>
              <a:defRPr/>
            </a:pPr>
            <a:r>
              <a:rPr kumimoji="0" lang="en-GB" altLang="ja-JP" dirty="0">
                <a:solidFill>
                  <a:srgbClr val="003E72"/>
                </a:solidFill>
              </a:rPr>
              <a:t>Technology diffusion theory: </a:t>
            </a:r>
            <a:r>
              <a:rPr kumimoji="0" lang="en-GB" altLang="ja-JP" dirty="0">
                <a:solidFill>
                  <a:srgbClr val="008000"/>
                </a:solidFill>
              </a:rPr>
              <a:t>http://arxiv.org/abs/1304.3602</a:t>
            </a:r>
          </a:p>
          <a:p>
            <a:pPr>
              <a:spcAft>
                <a:spcPts val="1200"/>
              </a:spcAft>
              <a:buFontTx/>
              <a:buChar char="-"/>
              <a:defRPr/>
            </a:pPr>
            <a:r>
              <a:rPr kumimoji="0" lang="en-GB" altLang="ja-JP" dirty="0">
                <a:solidFill>
                  <a:srgbClr val="003E72"/>
                </a:solidFill>
              </a:rPr>
              <a:t>Electricity sector scenarios and policy analysis: </a:t>
            </a:r>
            <a:r>
              <a:rPr kumimoji="0" lang="en-GB" altLang="ja-JP" dirty="0">
                <a:solidFill>
                  <a:srgbClr val="008000"/>
                </a:solidFill>
              </a:rPr>
              <a:t>Energy Policy </a:t>
            </a:r>
            <a:r>
              <a:rPr kumimoji="0" lang="en-GB" altLang="ja-JP" b="1" dirty="0">
                <a:solidFill>
                  <a:srgbClr val="008000"/>
                </a:solidFill>
              </a:rPr>
              <a:t>73</a:t>
            </a:r>
            <a:r>
              <a:rPr kumimoji="0" lang="en-GB" altLang="ja-JP" dirty="0">
                <a:solidFill>
                  <a:srgbClr val="008000"/>
                </a:solidFill>
              </a:rPr>
              <a:t> 686-700 (2014)</a:t>
            </a:r>
          </a:p>
          <a:p>
            <a:pPr>
              <a:spcAft>
                <a:spcPts val="1200"/>
              </a:spcAft>
              <a:buFontTx/>
              <a:buChar char="-"/>
              <a:defRPr/>
            </a:pPr>
            <a:r>
              <a:rPr kumimoji="0" lang="en-GB" altLang="ja-JP" dirty="0">
                <a:solidFill>
                  <a:srgbClr val="003E72"/>
                </a:solidFill>
              </a:rPr>
              <a:t>Economic impacts of decarbonisation: </a:t>
            </a:r>
            <a:r>
              <a:rPr kumimoji="0" lang="en-GB" altLang="ja-JP" dirty="0">
                <a:solidFill>
                  <a:srgbClr val="008000"/>
                </a:solidFill>
              </a:rPr>
              <a:t>http://arxiv.org/abs/1310.4403</a:t>
            </a:r>
          </a:p>
          <a:p>
            <a:endParaRPr kumimoji="1" lang="ja-JP" altLang="en-US" dirty="0"/>
          </a:p>
        </p:txBody>
      </p:sp>
      <p:sp>
        <p:nvSpPr>
          <p:cNvPr id="4" name="Rectangle 4"/>
          <p:cNvSpPr>
            <a:spLocks noGrp="1" noChangeArrowheads="1"/>
          </p:cNvSpPr>
          <p:nvPr>
            <p:ph type="title"/>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GB" dirty="0" smtClean="0"/>
              <a:t>List of model references</a:t>
            </a:r>
            <a:endParaRPr lang="en-GB" dirty="0"/>
          </a:p>
        </p:txBody>
      </p:sp>
    </p:spTree>
    <p:extLst>
      <p:ext uri="{BB962C8B-B14F-4D97-AF65-F5344CB8AC3E}">
        <p14:creationId xmlns:p14="http://schemas.microsoft.com/office/powerpoint/2010/main" val="1949931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827718" y="241609"/>
            <a:ext cx="9693722" cy="6490920"/>
          </a:xfrm>
          <a:prstGeom prst="rect">
            <a:avLst/>
          </a:prstGeom>
        </p:spPr>
      </p:pic>
      <p:sp>
        <p:nvSpPr>
          <p:cNvPr id="5" name="正方形/長方形 4"/>
          <p:cNvSpPr/>
          <p:nvPr/>
        </p:nvSpPr>
        <p:spPr>
          <a:xfrm>
            <a:off x="9564624" y="5715000"/>
            <a:ext cx="1362456" cy="7040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正方形/長方形 1"/>
          <p:cNvSpPr/>
          <p:nvPr/>
        </p:nvSpPr>
        <p:spPr>
          <a:xfrm>
            <a:off x="10570464" y="5998464"/>
            <a:ext cx="950976" cy="649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p:cNvSpPr txBox="1"/>
          <p:nvPr/>
        </p:nvSpPr>
        <p:spPr>
          <a:xfrm>
            <a:off x="1298094" y="307597"/>
            <a:ext cx="710451" cy="584775"/>
          </a:xfrm>
          <a:prstGeom prst="rect">
            <a:avLst/>
          </a:prstGeom>
          <a:noFill/>
        </p:spPr>
        <p:txBody>
          <a:bodyPr wrap="none" rtlCol="0">
            <a:spAutoFit/>
          </a:bodyPr>
          <a:lstStyle/>
          <a:p>
            <a:r>
              <a:rPr kumimoji="1" lang="en-US" altLang="ja-JP" sz="3200" b="1" dirty="0" smtClean="0"/>
              <a:t>1.5</a:t>
            </a:r>
            <a:endParaRPr kumimoji="1" lang="ja-JP" altLang="en-US" sz="3200" b="1" dirty="0"/>
          </a:p>
        </p:txBody>
      </p:sp>
    </p:spTree>
    <p:extLst>
      <p:ext uri="{BB962C8B-B14F-4D97-AF65-F5344CB8AC3E}">
        <p14:creationId xmlns:p14="http://schemas.microsoft.com/office/powerpoint/2010/main" val="3903205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838227" y="239176"/>
            <a:ext cx="8558183" cy="6456047"/>
          </a:xfrm>
          <a:prstGeom prst="rect">
            <a:avLst/>
          </a:prstGeom>
        </p:spPr>
      </p:pic>
      <p:sp>
        <p:nvSpPr>
          <p:cNvPr id="5" name="テキスト ボックス 4"/>
          <p:cNvSpPr txBox="1"/>
          <p:nvPr/>
        </p:nvSpPr>
        <p:spPr>
          <a:xfrm>
            <a:off x="1376239" y="96092"/>
            <a:ext cx="710451" cy="584775"/>
          </a:xfrm>
          <a:prstGeom prst="rect">
            <a:avLst/>
          </a:prstGeom>
          <a:noFill/>
        </p:spPr>
        <p:txBody>
          <a:bodyPr wrap="none" rtlCol="0">
            <a:spAutoFit/>
          </a:bodyPr>
          <a:lstStyle/>
          <a:p>
            <a:r>
              <a:rPr kumimoji="1" lang="en-US" altLang="ja-JP" sz="3200" b="1" dirty="0" smtClean="0"/>
              <a:t>1.6</a:t>
            </a:r>
            <a:endParaRPr kumimoji="1" lang="ja-JP" altLang="en-US" sz="3200" b="1" dirty="0"/>
          </a:p>
        </p:txBody>
      </p:sp>
    </p:spTree>
    <p:extLst>
      <p:ext uri="{BB962C8B-B14F-4D97-AF65-F5344CB8AC3E}">
        <p14:creationId xmlns:p14="http://schemas.microsoft.com/office/powerpoint/2010/main" val="225225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3738</TotalTime>
  <Words>3130</Words>
  <Application>Microsoft Office PowerPoint</Application>
  <PresentationFormat>ワイド画面</PresentationFormat>
  <Paragraphs>672</Paragraphs>
  <Slides>79</Slides>
  <Notes>15</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2</vt:i4>
      </vt:variant>
      <vt:variant>
        <vt:lpstr>スライド タイトル</vt:lpstr>
      </vt:variant>
      <vt:variant>
        <vt:i4>79</vt:i4>
      </vt:variant>
    </vt:vector>
  </HeadingPairs>
  <TitlesOfParts>
    <vt:vector size="96" baseType="lpstr">
      <vt:lpstr>AdvOTf5828f90</vt:lpstr>
      <vt:lpstr>American Typewriter</vt:lpstr>
      <vt:lpstr>ＭＳ Ｐゴシック</vt:lpstr>
      <vt:lpstr>ＭＳ 明朝</vt:lpstr>
      <vt:lpstr>ヒラギノ明朝 ProN W3</vt:lpstr>
      <vt:lpstr>メイリオ</vt:lpstr>
      <vt:lpstr>游明朝</vt:lpstr>
      <vt:lpstr>Arial</vt:lpstr>
      <vt:lpstr>Arial Rounded MT Bold</vt:lpstr>
      <vt:lpstr>Calibri</vt:lpstr>
      <vt:lpstr>Calibri Light</vt:lpstr>
      <vt:lpstr>Lucida Sans</vt:lpstr>
      <vt:lpstr>Times New Roman</vt:lpstr>
      <vt:lpstr>Wingdings</vt:lpstr>
      <vt:lpstr>Office テーマ</vt:lpstr>
      <vt:lpstr>Equation</vt:lpstr>
      <vt:lpstr>数式</vt:lpstr>
      <vt:lpstr>Outline and Description of E3ME-FTT model</vt:lpstr>
      <vt:lpstr>1.Introduction to E3 modelling</vt:lpstr>
      <vt:lpstr>PowerPoint プレゼンテーション</vt:lpstr>
      <vt:lpstr>Simulation model: Basic information flow</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1.7 Examples of models </vt:lpstr>
      <vt:lpstr> GEM-E3    E3ME</vt:lpstr>
      <vt:lpstr>            Keynes v.s. Walras</vt:lpstr>
      <vt:lpstr>1.9  In a real-world policy simulation</vt:lpstr>
      <vt:lpstr>1.10  Model Linkages</vt:lpstr>
      <vt:lpstr>2.E3ME Description</vt:lpstr>
      <vt:lpstr>PowerPoint プレゼンテーション</vt:lpstr>
      <vt:lpstr>PowerPoint プレゼンテーション</vt:lpstr>
      <vt:lpstr>2.3  The E3ME model: Dimensions</vt:lpstr>
      <vt:lpstr>2.4 Simple structure of The E3ME Simulation Model</vt:lpstr>
      <vt:lpstr>2.5  The stochastic equation sets </vt:lpstr>
      <vt:lpstr>2.6  Exogenous variables</vt:lpstr>
      <vt:lpstr>2.7  The determination of output in E3ME</vt:lpstr>
      <vt:lpstr>PowerPoint プレゼンテーション</vt:lpstr>
      <vt:lpstr>2.9  Energy and emission classifications in E3ME Version 6</vt:lpstr>
      <vt:lpstr>2.10  Energy and emission classifications in E3ME Version 6</vt:lpstr>
      <vt:lpstr>2.11  Treatment of Technology</vt:lpstr>
      <vt:lpstr>3.FTT Description and its Linkage to E3ME</vt:lpstr>
      <vt:lpstr>Two principles of technology dynamics</vt:lpstr>
      <vt:lpstr>This abstract concept of technology diffusion</vt:lpstr>
      <vt:lpstr>Historical evolution of energy use</vt:lpstr>
      <vt:lpstr>Historical change in infrastructure and methods</vt:lpstr>
      <vt:lpstr>Empirical learning-by-doing</vt:lpstr>
      <vt:lpstr>PowerPoint プレゼンテーション</vt:lpstr>
      <vt:lpstr>PowerPoint プレゼンテーション</vt:lpstr>
      <vt:lpstr>PowerPoint プレゼンテーション</vt:lpstr>
      <vt:lpstr>3.2 Defining a driver for technology substitutions</vt:lpstr>
      <vt:lpstr>PowerPoint プレゼンテーション</vt:lpstr>
      <vt:lpstr>FTT-Power (LCOE – IEA 2016)</vt:lpstr>
      <vt:lpstr>FTT-Power (old LCOE – IEA 2010)</vt:lpstr>
      <vt:lpstr>     FTT-Power (new LCOE - implications)</vt:lpstr>
      <vt:lpstr>PowerPoint プレゼンテーション</vt:lpstr>
      <vt:lpstr>PowerPoint プレゼンテーション</vt:lpstr>
      <vt:lpstr>Cost-supply curves for renewables</vt:lpstr>
      <vt:lpstr>Cost-quantity curves for fossil &amp; nuclear fuels</vt:lpstr>
      <vt:lpstr>Work on natural resources</vt:lpstr>
      <vt:lpstr>Modeling technology substitution</vt:lpstr>
      <vt:lpstr>Substitution process</vt:lpstr>
      <vt:lpstr>PowerPoint プレゼンテーション</vt:lpstr>
      <vt:lpstr>Projections of global electricity sector decarbonisation</vt:lpstr>
      <vt:lpstr>PowerPoint プレゼンテーション</vt:lpstr>
      <vt:lpstr>Global electricity decarbonisation work</vt:lpstr>
      <vt:lpstr>FTT : Transportation   Diffusion: technology choices</vt:lpstr>
      <vt:lpstr>E3ME-FTT Transport</vt:lpstr>
      <vt:lpstr>FTT-Transport</vt:lpstr>
      <vt:lpstr>The diffusion of vehicle technology</vt:lpstr>
      <vt:lpstr>PowerPoint プレゼンテーション</vt:lpstr>
      <vt:lpstr> Possible policy scenarios in FTT Transport</vt:lpstr>
      <vt:lpstr>PowerPoint プレゼンテーション</vt:lpstr>
      <vt:lpstr>PowerPoint プレゼンテーション</vt:lpstr>
      <vt:lpstr>4. Latest E3ME Development</vt:lpstr>
      <vt:lpstr>4.1FTT-Heat(1)</vt:lpstr>
      <vt:lpstr>4.1 FTT-Heat(2)</vt:lpstr>
      <vt:lpstr>PowerPoint プレゼンテーション</vt:lpstr>
      <vt:lpstr>4.1FTT-Heat(4) </vt:lpstr>
      <vt:lpstr>4.1 FTT-Heat(5)</vt:lpstr>
      <vt:lpstr>4.2  FTT Industry(1)</vt:lpstr>
      <vt:lpstr>PowerPoint プレゼンテーション</vt:lpstr>
      <vt:lpstr>PowerPoint プレゼンテーション</vt:lpstr>
      <vt:lpstr>               4.2 Steel making process with Hydrogen Reduction(4)</vt:lpstr>
      <vt:lpstr>PowerPoint プレゼンテーション</vt:lpstr>
      <vt:lpstr>PowerPoint プレゼンテーション</vt:lpstr>
      <vt:lpstr>4.4 Financial treatment</vt:lpstr>
      <vt:lpstr>4.5 Normal output (supply constraints)</vt:lpstr>
      <vt:lpstr>Normal output (new specification)</vt:lpstr>
      <vt:lpstr>4.6    Development of the material module in E3ME</vt:lpstr>
      <vt:lpstr>  4.7 New in E3ME: Global material modelling</vt:lpstr>
      <vt:lpstr>4.8  E3ME Limitations</vt:lpstr>
      <vt:lpstr>PowerPoint プレゼンテーション</vt:lpstr>
      <vt:lpstr>List of model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the sustainable low carbon power sectors toward 2050 in East Asia: their economic and environmental impacts.</dc:title>
  <dc:creator>李すぅちょる</dc:creator>
  <cp:lastModifiedBy>lee</cp:lastModifiedBy>
  <cp:revision>105</cp:revision>
  <cp:lastPrinted>2017-11-28T06:46:52Z</cp:lastPrinted>
  <dcterms:created xsi:type="dcterms:W3CDTF">2017-08-03T01:06:42Z</dcterms:created>
  <dcterms:modified xsi:type="dcterms:W3CDTF">2018-07-31T04:38:10Z</dcterms:modified>
</cp:coreProperties>
</file>